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1" r:id="rId2"/>
    <p:sldId id="256" r:id="rId3"/>
    <p:sldId id="257" r:id="rId4"/>
    <p:sldId id="273" r:id="rId5"/>
    <p:sldId id="272" r:id="rId6"/>
    <p:sldId id="269" r:id="rId7"/>
    <p:sldId id="258" r:id="rId8"/>
    <p:sldId id="259" r:id="rId9"/>
    <p:sldId id="260" r:id="rId10"/>
    <p:sldId id="261" r:id="rId11"/>
    <p:sldId id="262" r:id="rId12"/>
    <p:sldId id="263" r:id="rId13"/>
    <p:sldId id="264" r:id="rId14"/>
    <p:sldId id="270" r:id="rId15"/>
    <p:sldId id="265" r:id="rId16"/>
    <p:sldId id="266" r:id="rId17"/>
  </p:sldIdLst>
  <p:sldSz cx="14630400" cy="8229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46C"/>
    <a:srgbClr val="001B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9" d="100"/>
          <a:sy n="49" d="100"/>
        </p:scale>
        <p:origin x="86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0546D4E-E463-4FE9-A2AC-F476FEEBD196}" type="datetimeFigureOut">
              <a:rPr lang="en-US" smtClean="0"/>
              <a:t>4/17/2025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2DCC65-A08C-4DDD-B819-ABF5E179C0F5}" type="slidenum">
              <a:rPr lang="en-US" smtClean="0"/>
              <a:t>‹#›</a:t>
            </a:fld>
            <a:endParaRPr lang="en-US"/>
          </a:p>
        </p:txBody>
      </p:sp>
    </p:spTree>
    <p:extLst>
      <p:ext uri="{BB962C8B-B14F-4D97-AF65-F5344CB8AC3E}">
        <p14:creationId xmlns:p14="http://schemas.microsoft.com/office/powerpoint/2010/main" val="2196933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546D4E-E463-4FE9-A2AC-F476FEEBD196}" type="datetimeFigureOut">
              <a:rPr lang="en-US" smtClean="0"/>
              <a:t>4/17/2025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2DCC65-A08C-4DDD-B819-ABF5E179C0F5}" type="slidenum">
              <a:rPr lang="en-US" smtClean="0"/>
              <a:t>‹#›</a:t>
            </a:fld>
            <a:endParaRPr lang="en-US"/>
          </a:p>
        </p:txBody>
      </p:sp>
    </p:spTree>
    <p:extLst>
      <p:ext uri="{BB962C8B-B14F-4D97-AF65-F5344CB8AC3E}">
        <p14:creationId xmlns:p14="http://schemas.microsoft.com/office/powerpoint/2010/main" val="28831316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546D4E-E463-4FE9-A2AC-F476FEEBD196}" type="datetimeFigureOut">
              <a:rPr lang="en-US" smtClean="0"/>
              <a:t>4/17/2025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2DCC65-A08C-4DDD-B819-ABF5E179C0F5}" type="slidenum">
              <a:rPr lang="en-US" smtClean="0"/>
              <a:t>‹#›</a:t>
            </a:fld>
            <a:endParaRPr lang="en-US"/>
          </a:p>
        </p:txBody>
      </p:sp>
    </p:spTree>
    <p:extLst>
      <p:ext uri="{BB962C8B-B14F-4D97-AF65-F5344CB8AC3E}">
        <p14:creationId xmlns:p14="http://schemas.microsoft.com/office/powerpoint/2010/main" val="741740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546D4E-E463-4FE9-A2AC-F476FEEBD196}" type="datetimeFigureOut">
              <a:rPr lang="en-US" smtClean="0"/>
              <a:t>4/17/2025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2DCC65-A08C-4DDD-B819-ABF5E179C0F5}" type="slidenum">
              <a:rPr lang="en-US" smtClean="0"/>
              <a:t>‹#›</a:t>
            </a:fld>
            <a:endParaRPr lang="en-US"/>
          </a:p>
        </p:txBody>
      </p:sp>
    </p:spTree>
    <p:extLst>
      <p:ext uri="{BB962C8B-B14F-4D97-AF65-F5344CB8AC3E}">
        <p14:creationId xmlns:p14="http://schemas.microsoft.com/office/powerpoint/2010/main" val="2066945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546D4E-E463-4FE9-A2AC-F476FEEBD196}" type="datetimeFigureOut">
              <a:rPr lang="en-US" smtClean="0"/>
              <a:t>4/17/2025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2DCC65-A08C-4DDD-B819-ABF5E179C0F5}" type="slidenum">
              <a:rPr lang="en-US" smtClean="0"/>
              <a:t>‹#›</a:t>
            </a:fld>
            <a:endParaRPr lang="en-US"/>
          </a:p>
        </p:txBody>
      </p:sp>
    </p:spTree>
    <p:extLst>
      <p:ext uri="{BB962C8B-B14F-4D97-AF65-F5344CB8AC3E}">
        <p14:creationId xmlns:p14="http://schemas.microsoft.com/office/powerpoint/2010/main" val="4079397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546D4E-E463-4FE9-A2AC-F476FEEBD196}" type="datetimeFigureOut">
              <a:rPr lang="en-US" smtClean="0"/>
              <a:t>4/17/2025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2DCC65-A08C-4DDD-B819-ABF5E179C0F5}" type="slidenum">
              <a:rPr lang="en-US" smtClean="0"/>
              <a:t>‹#›</a:t>
            </a:fld>
            <a:endParaRPr lang="en-US"/>
          </a:p>
        </p:txBody>
      </p:sp>
    </p:spTree>
    <p:extLst>
      <p:ext uri="{BB962C8B-B14F-4D97-AF65-F5344CB8AC3E}">
        <p14:creationId xmlns:p14="http://schemas.microsoft.com/office/powerpoint/2010/main" val="3857006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546D4E-E463-4FE9-A2AC-F476FEEBD196}" type="datetimeFigureOut">
              <a:rPr lang="en-US" smtClean="0"/>
              <a:t>4/17/2025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2DCC65-A08C-4DDD-B819-ABF5E179C0F5}" type="slidenum">
              <a:rPr lang="en-US" smtClean="0"/>
              <a:t>‹#›</a:t>
            </a:fld>
            <a:endParaRPr lang="en-US"/>
          </a:p>
        </p:txBody>
      </p:sp>
    </p:spTree>
    <p:extLst>
      <p:ext uri="{BB962C8B-B14F-4D97-AF65-F5344CB8AC3E}">
        <p14:creationId xmlns:p14="http://schemas.microsoft.com/office/powerpoint/2010/main" val="42904265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546D4E-E463-4FE9-A2AC-F476FEEBD196}" type="datetimeFigureOut">
              <a:rPr lang="en-US" smtClean="0"/>
              <a:t>4/17/2025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2DCC65-A08C-4DDD-B819-ABF5E179C0F5}" type="slidenum">
              <a:rPr lang="en-US" smtClean="0"/>
              <a:t>‹#›</a:t>
            </a:fld>
            <a:endParaRPr lang="en-US"/>
          </a:p>
        </p:txBody>
      </p:sp>
    </p:spTree>
    <p:extLst>
      <p:ext uri="{BB962C8B-B14F-4D97-AF65-F5344CB8AC3E}">
        <p14:creationId xmlns:p14="http://schemas.microsoft.com/office/powerpoint/2010/main" val="4341396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546D4E-E463-4FE9-A2AC-F476FEEBD196}" type="datetimeFigureOut">
              <a:rPr lang="en-US" smtClean="0"/>
              <a:t>4/17/2025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2DCC65-A08C-4DDD-B819-ABF5E179C0F5}" type="slidenum">
              <a:rPr lang="en-US" smtClean="0"/>
              <a:t>‹#›</a:t>
            </a:fld>
            <a:endParaRPr lang="en-US"/>
          </a:p>
        </p:txBody>
      </p:sp>
    </p:spTree>
    <p:extLst>
      <p:ext uri="{BB962C8B-B14F-4D97-AF65-F5344CB8AC3E}">
        <p14:creationId xmlns:p14="http://schemas.microsoft.com/office/powerpoint/2010/main" val="19540503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80546D4E-E463-4FE9-A2AC-F476FEEBD196}" type="datetimeFigureOut">
              <a:rPr lang="en-US" smtClean="0"/>
              <a:t>4/17/2025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2DCC65-A08C-4DDD-B819-ABF5E179C0F5}" type="slidenum">
              <a:rPr lang="en-US" smtClean="0"/>
              <a:t>‹#›</a:t>
            </a:fld>
            <a:endParaRPr lang="en-US"/>
          </a:p>
        </p:txBody>
      </p:sp>
    </p:spTree>
    <p:extLst>
      <p:ext uri="{BB962C8B-B14F-4D97-AF65-F5344CB8AC3E}">
        <p14:creationId xmlns:p14="http://schemas.microsoft.com/office/powerpoint/2010/main" val="1004934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80546D4E-E463-4FE9-A2AC-F476FEEBD196}" type="datetimeFigureOut">
              <a:rPr lang="en-US" smtClean="0"/>
              <a:t>4/17/2025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2DCC65-A08C-4DDD-B819-ABF5E179C0F5}" type="slidenum">
              <a:rPr lang="en-US" smtClean="0"/>
              <a:t>‹#›</a:t>
            </a:fld>
            <a:endParaRPr lang="en-US"/>
          </a:p>
        </p:txBody>
      </p:sp>
    </p:spTree>
    <p:extLst>
      <p:ext uri="{BB962C8B-B14F-4D97-AF65-F5344CB8AC3E}">
        <p14:creationId xmlns:p14="http://schemas.microsoft.com/office/powerpoint/2010/main" val="2960935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98000"/>
            <a:extLst>
              <a:ext uri="{BEBA8EAE-BF5A-486C-A8C5-ECC9F3942E4B}">
                <a14:imgProps xmlns:a14="http://schemas.microsoft.com/office/drawing/2010/main">
                  <a14:imgLayer r:embed="rId14">
                    <a14:imgEffect>
                      <a14:sharpenSoften amount="-100000"/>
                    </a14:imgEffect>
                    <a14:imgEffect>
                      <a14:brightnessContrast bright="-10000" contrast="4000"/>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80546D4E-E463-4FE9-A2AC-F476FEEBD196}" type="datetimeFigureOut">
              <a:rPr lang="en-US" smtClean="0"/>
              <a:t>4/17/2025</a:t>
            </a:fld>
            <a:endParaRPr lang="en-US"/>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D52DCC65-A08C-4DDD-B819-ABF5E179C0F5}" type="slidenum">
              <a:rPr lang="en-US" smtClean="0"/>
              <a:t>‹#›</a:t>
            </a:fld>
            <a:endParaRPr lang="en-US"/>
          </a:p>
        </p:txBody>
      </p:sp>
    </p:spTree>
    <p:extLst>
      <p:ext uri="{BB962C8B-B14F-4D97-AF65-F5344CB8AC3E}">
        <p14:creationId xmlns:p14="http://schemas.microsoft.com/office/powerpoint/2010/main" val="9498047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bdelrahman-AA/Automated-Testing-Framework/blob/main/reports/Parabank_Stress_Test_Report.md" TargetMode="External"/><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bdelrahman-AA/Automated-Testing-Framework/blob/main/reports/Parabank_Automated_Functional_Test_Report.md" TargetMode="External"/><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bdelrahman-AA/Automated-Testing-Framework/tree/main/Jenkins_Results" TargetMode="External"/><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hyperlink" Target="https://github.com/Abdelrahman-AA/Automated-Testing-Framework/blob/main/README.md" TargetMode="Externa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bdelrahman-AA/Automated-Testing-Framework/blob/main/reports/Parabank_APIs_Test_Report.md" TargetMode="External"/><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2.png"/><Relationship Id="rId7" Type="http://schemas.openxmlformats.org/officeDocument/2006/relationships/hyperlink" Target="https://github.com/Abdelrahman-AA/Automated-Testing-Framework/blob/main/reports/Parabank_Load_Test_Report.md" TargetMode="External"/><Relationship Id="rId2" Type="http://schemas.openxmlformats.org/officeDocument/2006/relationships/image" Target="../media/image11.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a:extLst>
              <a:ext uri="{FF2B5EF4-FFF2-40B4-BE49-F238E27FC236}">
                <a16:creationId xmlns:a16="http://schemas.microsoft.com/office/drawing/2014/main" id="{54FBA865-652C-391C-EAF6-FEF7D8779138}"/>
              </a:ext>
            </a:extLst>
          </p:cNvPr>
          <p:cNvPicPr>
            <a:picLocks noChangeAspect="1"/>
          </p:cNvPicPr>
          <p:nvPr/>
        </p:nvPicPr>
        <p:blipFill>
          <a:blip r:embed="rId2"/>
          <a:stretch>
            <a:fillRect/>
          </a:stretch>
        </p:blipFill>
        <p:spPr>
          <a:xfrm>
            <a:off x="9144000" y="0"/>
            <a:ext cx="5486400" cy="8229600"/>
          </a:xfrm>
          <a:prstGeom prst="rect">
            <a:avLst/>
          </a:prstGeom>
        </p:spPr>
      </p:pic>
      <p:sp>
        <p:nvSpPr>
          <p:cNvPr id="5" name="Text 0">
            <a:extLst>
              <a:ext uri="{FF2B5EF4-FFF2-40B4-BE49-F238E27FC236}">
                <a16:creationId xmlns:a16="http://schemas.microsoft.com/office/drawing/2014/main" id="{B2CF6075-4867-BB54-842C-42589E85B028}"/>
              </a:ext>
            </a:extLst>
          </p:cNvPr>
          <p:cNvSpPr/>
          <p:nvPr/>
        </p:nvSpPr>
        <p:spPr>
          <a:xfrm>
            <a:off x="597845" y="3253812"/>
            <a:ext cx="7919136" cy="1187565"/>
          </a:xfrm>
          <a:prstGeom prst="rect">
            <a:avLst/>
          </a:prstGeom>
          <a:noFill/>
          <a:ln/>
        </p:spPr>
        <p:txBody>
          <a:bodyPr wrap="square" lIns="0" tIns="0" rIns="0" bIns="0" rtlCol="0" anchor="t"/>
          <a:lstStyle/>
          <a:p>
            <a:pPr marL="0" indent="0">
              <a:lnSpc>
                <a:spcPts val="5550"/>
              </a:lnSpc>
              <a:buNone/>
            </a:pPr>
            <a:r>
              <a:rPr lang="en-US" sz="5400" dirty="0" err="1">
                <a:solidFill>
                  <a:srgbClr val="FFFFFF"/>
                </a:solidFill>
                <a:latin typeface="Roboto Medium" pitchFamily="34" charset="0"/>
                <a:ea typeface="Roboto Medium" pitchFamily="34" charset="-122"/>
                <a:cs typeface="Roboto Medium" pitchFamily="34" charset="-120"/>
              </a:rPr>
              <a:t>Parabank</a:t>
            </a:r>
            <a:endParaRPr lang="en-US" sz="5400" dirty="0">
              <a:solidFill>
                <a:srgbClr val="FFFFFF"/>
              </a:solidFill>
              <a:latin typeface="Roboto Medium" pitchFamily="34" charset="0"/>
              <a:ea typeface="Roboto Medium" pitchFamily="34" charset="-122"/>
              <a:cs typeface="Roboto Medium" pitchFamily="34" charset="-120"/>
            </a:endParaRPr>
          </a:p>
          <a:p>
            <a:pPr marL="0" indent="0">
              <a:buNone/>
            </a:pPr>
            <a:r>
              <a:rPr lang="en-US" sz="2400" dirty="0">
                <a:solidFill>
                  <a:srgbClr val="FFFFFF"/>
                </a:solidFill>
                <a:latin typeface="Roboto Medium" pitchFamily="34" charset="0"/>
                <a:ea typeface="Roboto Medium" pitchFamily="34" charset="-122"/>
                <a:cs typeface="Roboto Medium" pitchFamily="34" charset="-120"/>
              </a:rPr>
              <a:t>Automated Testing Framework</a:t>
            </a:r>
            <a:endParaRPr lang="en-US" sz="2400" dirty="0"/>
          </a:p>
        </p:txBody>
      </p:sp>
      <p:sp>
        <p:nvSpPr>
          <p:cNvPr id="6" name="Text 1">
            <a:extLst>
              <a:ext uri="{FF2B5EF4-FFF2-40B4-BE49-F238E27FC236}">
                <a16:creationId xmlns:a16="http://schemas.microsoft.com/office/drawing/2014/main" id="{CD494C2D-BADD-E594-E199-064B54789D2E}"/>
              </a:ext>
            </a:extLst>
          </p:cNvPr>
          <p:cNvSpPr/>
          <p:nvPr/>
        </p:nvSpPr>
        <p:spPr>
          <a:xfrm>
            <a:off x="650097" y="4449823"/>
            <a:ext cx="7556421" cy="801449"/>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 Comprehensive Quality Assurance Approach for a Simulated Online Banking System</a:t>
            </a:r>
            <a:endParaRPr lang="en-US" sz="1750" dirty="0"/>
          </a:p>
        </p:txBody>
      </p:sp>
    </p:spTree>
    <p:extLst>
      <p:ext uri="{BB962C8B-B14F-4D97-AF65-F5344CB8AC3E}">
        <p14:creationId xmlns:p14="http://schemas.microsoft.com/office/powerpoint/2010/main" val="272537207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BF794A-56C4-6A1E-B95B-4E3F9C0571AA}"/>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B2D0A226-7A46-B66F-861B-ACE4536A824A}"/>
              </a:ext>
            </a:extLst>
          </p:cNvPr>
          <p:cNvSpPr/>
          <p:nvPr/>
        </p:nvSpPr>
        <p:spPr>
          <a:xfrm>
            <a:off x="793790" y="1459825"/>
            <a:ext cx="6208276"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Stress Testing Approach</a:t>
            </a:r>
            <a:endParaRPr lang="en-US" sz="4450" dirty="0"/>
          </a:p>
        </p:txBody>
      </p:sp>
      <p:sp>
        <p:nvSpPr>
          <p:cNvPr id="3" name="Shape 1">
            <a:extLst>
              <a:ext uri="{FF2B5EF4-FFF2-40B4-BE49-F238E27FC236}">
                <a16:creationId xmlns:a16="http://schemas.microsoft.com/office/drawing/2014/main" id="{EECE9555-2C26-1BA8-FFB9-3ADBB4F86839}"/>
              </a:ext>
            </a:extLst>
          </p:cNvPr>
          <p:cNvSpPr/>
          <p:nvPr/>
        </p:nvSpPr>
        <p:spPr>
          <a:xfrm>
            <a:off x="793790" y="2622233"/>
            <a:ext cx="2173724" cy="1306949"/>
          </a:xfrm>
          <a:prstGeom prst="roundRect">
            <a:avLst>
              <a:gd name="adj" fmla="val 7289"/>
            </a:avLst>
          </a:prstGeom>
          <a:solidFill>
            <a:srgbClr val="182567"/>
          </a:solidFill>
          <a:ln w="7620">
            <a:solidFill>
              <a:srgbClr val="313E80"/>
            </a:solidFill>
            <a:prstDash val="solid"/>
          </a:ln>
        </p:spPr>
      </p:sp>
      <p:pic>
        <p:nvPicPr>
          <p:cNvPr id="4" name="Image 0" descr="preencoded.png">
            <a:extLst>
              <a:ext uri="{FF2B5EF4-FFF2-40B4-BE49-F238E27FC236}">
                <a16:creationId xmlns:a16="http://schemas.microsoft.com/office/drawing/2014/main" id="{0E31F9B9-B0F8-D570-DBA4-5D0228B87491}"/>
              </a:ext>
            </a:extLst>
          </p:cNvPr>
          <p:cNvPicPr>
            <a:picLocks noChangeAspect="1"/>
          </p:cNvPicPr>
          <p:nvPr/>
        </p:nvPicPr>
        <p:blipFill>
          <a:blip r:embed="rId2"/>
          <a:stretch>
            <a:fillRect/>
          </a:stretch>
        </p:blipFill>
        <p:spPr>
          <a:xfrm>
            <a:off x="1721167" y="3076337"/>
            <a:ext cx="318968" cy="398621"/>
          </a:xfrm>
          <a:prstGeom prst="rect">
            <a:avLst/>
          </a:prstGeom>
        </p:spPr>
      </p:pic>
      <p:sp>
        <p:nvSpPr>
          <p:cNvPr id="5" name="Text 2">
            <a:extLst>
              <a:ext uri="{FF2B5EF4-FFF2-40B4-BE49-F238E27FC236}">
                <a16:creationId xmlns:a16="http://schemas.microsoft.com/office/drawing/2014/main" id="{A7CC3D9D-1924-C8A6-C504-BDB9D636026B}"/>
              </a:ext>
            </a:extLst>
          </p:cNvPr>
          <p:cNvSpPr/>
          <p:nvPr/>
        </p:nvSpPr>
        <p:spPr>
          <a:xfrm>
            <a:off x="3194328" y="284904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Start with 1,000 users</a:t>
            </a:r>
            <a:endParaRPr lang="en-US" sz="2200" dirty="0"/>
          </a:p>
        </p:txBody>
      </p:sp>
      <p:sp>
        <p:nvSpPr>
          <p:cNvPr id="6" name="Text 3">
            <a:extLst>
              <a:ext uri="{FF2B5EF4-FFF2-40B4-BE49-F238E27FC236}">
                <a16:creationId xmlns:a16="http://schemas.microsoft.com/office/drawing/2014/main" id="{C134D40A-BBC0-5167-7DDF-E38C5988161F}"/>
              </a:ext>
            </a:extLst>
          </p:cNvPr>
          <p:cNvSpPr/>
          <p:nvPr/>
        </p:nvSpPr>
        <p:spPr>
          <a:xfrm>
            <a:off x="3194328" y="3339465"/>
            <a:ext cx="3934539"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Initial baseline for system performance</a:t>
            </a:r>
            <a:endParaRPr lang="en-US" sz="1750" dirty="0"/>
          </a:p>
        </p:txBody>
      </p:sp>
      <p:sp>
        <p:nvSpPr>
          <p:cNvPr id="7" name="Shape 4">
            <a:extLst>
              <a:ext uri="{FF2B5EF4-FFF2-40B4-BE49-F238E27FC236}">
                <a16:creationId xmlns:a16="http://schemas.microsoft.com/office/drawing/2014/main" id="{79175914-3882-6C91-002F-0FEBB45D62AB}"/>
              </a:ext>
            </a:extLst>
          </p:cNvPr>
          <p:cNvSpPr/>
          <p:nvPr/>
        </p:nvSpPr>
        <p:spPr>
          <a:xfrm>
            <a:off x="3080861" y="3913942"/>
            <a:ext cx="10642402" cy="15240"/>
          </a:xfrm>
          <a:prstGeom prst="roundRect">
            <a:avLst>
              <a:gd name="adj" fmla="val 625116"/>
            </a:avLst>
          </a:prstGeom>
          <a:solidFill>
            <a:srgbClr val="313E80"/>
          </a:solidFill>
          <a:ln/>
        </p:spPr>
      </p:sp>
      <p:sp>
        <p:nvSpPr>
          <p:cNvPr id="8" name="Shape 5">
            <a:extLst>
              <a:ext uri="{FF2B5EF4-FFF2-40B4-BE49-F238E27FC236}">
                <a16:creationId xmlns:a16="http://schemas.microsoft.com/office/drawing/2014/main" id="{2C62DBEA-FDB0-14B8-DAD1-C95FE61036F0}"/>
              </a:ext>
            </a:extLst>
          </p:cNvPr>
          <p:cNvSpPr/>
          <p:nvPr/>
        </p:nvSpPr>
        <p:spPr>
          <a:xfrm>
            <a:off x="793790" y="4042529"/>
            <a:ext cx="4347567" cy="1306949"/>
          </a:xfrm>
          <a:prstGeom prst="roundRect">
            <a:avLst>
              <a:gd name="adj" fmla="val 7289"/>
            </a:avLst>
          </a:prstGeom>
          <a:solidFill>
            <a:srgbClr val="182567"/>
          </a:solidFill>
          <a:ln w="7620">
            <a:solidFill>
              <a:srgbClr val="313E80"/>
            </a:solidFill>
            <a:prstDash val="solid"/>
          </a:ln>
        </p:spPr>
      </p:sp>
      <p:pic>
        <p:nvPicPr>
          <p:cNvPr id="9" name="Image 1" descr="preencoded.png">
            <a:extLst>
              <a:ext uri="{FF2B5EF4-FFF2-40B4-BE49-F238E27FC236}">
                <a16:creationId xmlns:a16="http://schemas.microsoft.com/office/drawing/2014/main" id="{8EEC6282-C104-FAE6-6A00-0ED56C8EC05A}"/>
              </a:ext>
            </a:extLst>
          </p:cNvPr>
          <p:cNvPicPr>
            <a:picLocks noChangeAspect="1"/>
          </p:cNvPicPr>
          <p:nvPr/>
        </p:nvPicPr>
        <p:blipFill>
          <a:blip r:embed="rId3"/>
          <a:stretch>
            <a:fillRect/>
          </a:stretch>
        </p:blipFill>
        <p:spPr>
          <a:xfrm>
            <a:off x="2808089" y="4496633"/>
            <a:ext cx="318968" cy="398621"/>
          </a:xfrm>
          <a:prstGeom prst="rect">
            <a:avLst/>
          </a:prstGeom>
        </p:spPr>
      </p:pic>
      <p:sp>
        <p:nvSpPr>
          <p:cNvPr id="10" name="Text 6">
            <a:extLst>
              <a:ext uri="{FF2B5EF4-FFF2-40B4-BE49-F238E27FC236}">
                <a16:creationId xmlns:a16="http://schemas.microsoft.com/office/drawing/2014/main" id="{C4E523EB-4EF9-8D2D-4FFD-371E71228A43}"/>
              </a:ext>
            </a:extLst>
          </p:cNvPr>
          <p:cNvSpPr/>
          <p:nvPr/>
        </p:nvSpPr>
        <p:spPr>
          <a:xfrm>
            <a:off x="5368171" y="4269343"/>
            <a:ext cx="4117538"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Add 500 users every 60 seconds</a:t>
            </a:r>
            <a:endParaRPr lang="en-US" sz="2200" dirty="0"/>
          </a:p>
        </p:txBody>
      </p:sp>
      <p:sp>
        <p:nvSpPr>
          <p:cNvPr id="11" name="Text 7">
            <a:extLst>
              <a:ext uri="{FF2B5EF4-FFF2-40B4-BE49-F238E27FC236}">
                <a16:creationId xmlns:a16="http://schemas.microsoft.com/office/drawing/2014/main" id="{9E33596F-1A2F-89E7-33C1-F38D8A8E65BE}"/>
              </a:ext>
            </a:extLst>
          </p:cNvPr>
          <p:cNvSpPr/>
          <p:nvPr/>
        </p:nvSpPr>
        <p:spPr>
          <a:xfrm>
            <a:off x="5368171" y="4759762"/>
            <a:ext cx="4117538"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Gradual increase to find breaking points</a:t>
            </a:r>
            <a:endParaRPr lang="en-US" sz="1750" dirty="0"/>
          </a:p>
        </p:txBody>
      </p:sp>
      <p:sp>
        <p:nvSpPr>
          <p:cNvPr id="12" name="Shape 8">
            <a:extLst>
              <a:ext uri="{FF2B5EF4-FFF2-40B4-BE49-F238E27FC236}">
                <a16:creationId xmlns:a16="http://schemas.microsoft.com/office/drawing/2014/main" id="{9FB508BD-0E35-555F-A0C3-908D207CCEB3}"/>
              </a:ext>
            </a:extLst>
          </p:cNvPr>
          <p:cNvSpPr/>
          <p:nvPr/>
        </p:nvSpPr>
        <p:spPr>
          <a:xfrm>
            <a:off x="5254704" y="5334238"/>
            <a:ext cx="8468558" cy="15240"/>
          </a:xfrm>
          <a:prstGeom prst="roundRect">
            <a:avLst>
              <a:gd name="adj" fmla="val 625116"/>
            </a:avLst>
          </a:prstGeom>
          <a:solidFill>
            <a:srgbClr val="313E80"/>
          </a:solidFill>
          <a:ln/>
        </p:spPr>
      </p:sp>
      <p:sp>
        <p:nvSpPr>
          <p:cNvPr id="13" name="Shape 9">
            <a:extLst>
              <a:ext uri="{FF2B5EF4-FFF2-40B4-BE49-F238E27FC236}">
                <a16:creationId xmlns:a16="http://schemas.microsoft.com/office/drawing/2014/main" id="{BAA5C723-71ED-DE79-4772-4A7716B4F914}"/>
              </a:ext>
            </a:extLst>
          </p:cNvPr>
          <p:cNvSpPr/>
          <p:nvPr/>
        </p:nvSpPr>
        <p:spPr>
          <a:xfrm>
            <a:off x="793790" y="5462826"/>
            <a:ext cx="6521410" cy="1306949"/>
          </a:xfrm>
          <a:prstGeom prst="roundRect">
            <a:avLst>
              <a:gd name="adj" fmla="val 7289"/>
            </a:avLst>
          </a:prstGeom>
          <a:solidFill>
            <a:srgbClr val="182567"/>
          </a:solidFill>
          <a:ln w="7620">
            <a:solidFill>
              <a:srgbClr val="313E80"/>
            </a:solidFill>
            <a:prstDash val="solid"/>
          </a:ln>
        </p:spPr>
      </p:sp>
      <p:pic>
        <p:nvPicPr>
          <p:cNvPr id="14" name="Image 2" descr="preencoded.png">
            <a:extLst>
              <a:ext uri="{FF2B5EF4-FFF2-40B4-BE49-F238E27FC236}">
                <a16:creationId xmlns:a16="http://schemas.microsoft.com/office/drawing/2014/main" id="{C3B5B343-8FBD-25AC-D4F2-1EE3C5E32837}"/>
              </a:ext>
            </a:extLst>
          </p:cNvPr>
          <p:cNvPicPr>
            <a:picLocks noChangeAspect="1"/>
          </p:cNvPicPr>
          <p:nvPr/>
        </p:nvPicPr>
        <p:blipFill>
          <a:blip r:embed="rId4"/>
          <a:stretch>
            <a:fillRect/>
          </a:stretch>
        </p:blipFill>
        <p:spPr>
          <a:xfrm>
            <a:off x="3895011" y="5916930"/>
            <a:ext cx="318968" cy="398621"/>
          </a:xfrm>
          <a:prstGeom prst="rect">
            <a:avLst/>
          </a:prstGeom>
        </p:spPr>
      </p:pic>
      <p:sp>
        <p:nvSpPr>
          <p:cNvPr id="15" name="Text 10">
            <a:extLst>
              <a:ext uri="{FF2B5EF4-FFF2-40B4-BE49-F238E27FC236}">
                <a16:creationId xmlns:a16="http://schemas.microsoft.com/office/drawing/2014/main" id="{42F2BAA1-8B76-D76B-CB0A-4D6F2F9D9A6A}"/>
              </a:ext>
            </a:extLst>
          </p:cNvPr>
          <p:cNvSpPr/>
          <p:nvPr/>
        </p:nvSpPr>
        <p:spPr>
          <a:xfrm>
            <a:off x="7542014" y="5689640"/>
            <a:ext cx="2979539"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Reach 5,000 total users</a:t>
            </a:r>
            <a:endParaRPr lang="en-US" sz="2200" dirty="0"/>
          </a:p>
        </p:txBody>
      </p:sp>
      <p:sp>
        <p:nvSpPr>
          <p:cNvPr id="16" name="Text 11">
            <a:extLst>
              <a:ext uri="{FF2B5EF4-FFF2-40B4-BE49-F238E27FC236}">
                <a16:creationId xmlns:a16="http://schemas.microsoft.com/office/drawing/2014/main" id="{0C1FB309-D149-C3C4-A6E6-C5171DCE5A51}"/>
              </a:ext>
            </a:extLst>
          </p:cNvPr>
          <p:cNvSpPr/>
          <p:nvPr/>
        </p:nvSpPr>
        <p:spPr>
          <a:xfrm>
            <a:off x="7542014" y="6180058"/>
            <a:ext cx="3604736"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Maximum load to test system limits</a:t>
            </a:r>
            <a:endParaRPr lang="en-US" sz="1750" dirty="0"/>
          </a:p>
        </p:txBody>
      </p:sp>
    </p:spTree>
    <p:extLst>
      <p:ext uri="{BB962C8B-B14F-4D97-AF65-F5344CB8AC3E}">
        <p14:creationId xmlns:p14="http://schemas.microsoft.com/office/powerpoint/2010/main" val="69345743"/>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FCB9E4-4B6D-F0F8-D548-485A4960BD96}"/>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93970284-8B38-8B29-2F9E-297BD2FCD08B}"/>
              </a:ext>
            </a:extLst>
          </p:cNvPr>
          <p:cNvPicPr>
            <a:picLocks noChangeAspect="1"/>
          </p:cNvPicPr>
          <p:nvPr/>
        </p:nvPicPr>
        <p:blipFill>
          <a:blip r:embed="rId2"/>
          <a:stretch>
            <a:fillRect/>
          </a:stretch>
        </p:blipFill>
        <p:spPr>
          <a:xfrm>
            <a:off x="0" y="0"/>
            <a:ext cx="14630400" cy="2835235"/>
          </a:xfrm>
          <a:prstGeom prst="rect">
            <a:avLst/>
          </a:prstGeom>
        </p:spPr>
      </p:pic>
      <p:sp>
        <p:nvSpPr>
          <p:cNvPr id="3" name="Text 0">
            <a:extLst>
              <a:ext uri="{FF2B5EF4-FFF2-40B4-BE49-F238E27FC236}">
                <a16:creationId xmlns:a16="http://schemas.microsoft.com/office/drawing/2014/main" id="{3A21A352-62E6-B164-71FC-4AE4A316C60E}"/>
              </a:ext>
            </a:extLst>
          </p:cNvPr>
          <p:cNvSpPr/>
          <p:nvPr/>
        </p:nvSpPr>
        <p:spPr>
          <a:xfrm>
            <a:off x="793790" y="3806785"/>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Stress Testing Results</a:t>
            </a:r>
            <a:endParaRPr lang="en-US" sz="4450" dirty="0"/>
          </a:p>
        </p:txBody>
      </p:sp>
      <p:sp>
        <p:nvSpPr>
          <p:cNvPr id="4" name="Shape 1">
            <a:extLst>
              <a:ext uri="{FF2B5EF4-FFF2-40B4-BE49-F238E27FC236}">
                <a16:creationId xmlns:a16="http://schemas.microsoft.com/office/drawing/2014/main" id="{E2A80285-ED1F-DC8C-2545-E48F65DCE7A3}"/>
              </a:ext>
            </a:extLst>
          </p:cNvPr>
          <p:cNvSpPr/>
          <p:nvPr/>
        </p:nvSpPr>
        <p:spPr>
          <a:xfrm>
            <a:off x="793790" y="4855726"/>
            <a:ext cx="4196358" cy="2402324"/>
          </a:xfrm>
          <a:prstGeom prst="roundRect">
            <a:avLst>
              <a:gd name="adj" fmla="val 3966"/>
            </a:avLst>
          </a:prstGeom>
          <a:solidFill>
            <a:srgbClr val="182567"/>
          </a:solidFill>
          <a:ln w="7620">
            <a:solidFill>
              <a:srgbClr val="313E80"/>
            </a:solidFill>
            <a:prstDash val="solid"/>
          </a:ln>
        </p:spPr>
      </p:sp>
      <p:sp>
        <p:nvSpPr>
          <p:cNvPr id="5" name="Text 2">
            <a:extLst>
              <a:ext uri="{FF2B5EF4-FFF2-40B4-BE49-F238E27FC236}">
                <a16:creationId xmlns:a16="http://schemas.microsoft.com/office/drawing/2014/main" id="{5F5CE79D-C9EF-7647-DD44-D2E98FF669C0}"/>
              </a:ext>
            </a:extLst>
          </p:cNvPr>
          <p:cNvSpPr/>
          <p:nvPr/>
        </p:nvSpPr>
        <p:spPr>
          <a:xfrm>
            <a:off x="1028224" y="5090160"/>
            <a:ext cx="3727490" cy="708660"/>
          </a:xfrm>
          <a:prstGeom prst="rect">
            <a:avLst/>
          </a:prstGeom>
          <a:noFill/>
          <a:ln/>
        </p:spPr>
        <p:txBody>
          <a:bodyPr wrap="squar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Overall Success Rate: 82.23%</a:t>
            </a:r>
            <a:endParaRPr lang="en-US" sz="2200" dirty="0"/>
          </a:p>
        </p:txBody>
      </p:sp>
      <p:sp>
        <p:nvSpPr>
          <p:cNvPr id="6" name="Text 3">
            <a:extLst>
              <a:ext uri="{FF2B5EF4-FFF2-40B4-BE49-F238E27FC236}">
                <a16:creationId xmlns:a16="http://schemas.microsoft.com/office/drawing/2014/main" id="{CA71A35C-1370-4C8B-3C15-B7117C2CD006}"/>
              </a:ext>
            </a:extLst>
          </p:cNvPr>
          <p:cNvSpPr/>
          <p:nvPr/>
        </p:nvSpPr>
        <p:spPr>
          <a:xfrm>
            <a:off x="1028224" y="5934908"/>
            <a:ext cx="3727490"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System showed moderate resilience under high stress but experienced degradation as user count increased.</a:t>
            </a:r>
            <a:endParaRPr lang="en-US" sz="1750" dirty="0"/>
          </a:p>
        </p:txBody>
      </p:sp>
      <p:sp>
        <p:nvSpPr>
          <p:cNvPr id="7" name="Shape 4">
            <a:extLst>
              <a:ext uri="{FF2B5EF4-FFF2-40B4-BE49-F238E27FC236}">
                <a16:creationId xmlns:a16="http://schemas.microsoft.com/office/drawing/2014/main" id="{D5A3DD8E-5079-A299-4382-2A7ADCD73754}"/>
              </a:ext>
            </a:extLst>
          </p:cNvPr>
          <p:cNvSpPr/>
          <p:nvPr/>
        </p:nvSpPr>
        <p:spPr>
          <a:xfrm>
            <a:off x="5216962" y="4855726"/>
            <a:ext cx="4196358" cy="2402324"/>
          </a:xfrm>
          <a:prstGeom prst="roundRect">
            <a:avLst>
              <a:gd name="adj" fmla="val 3966"/>
            </a:avLst>
          </a:prstGeom>
          <a:solidFill>
            <a:srgbClr val="182567"/>
          </a:solidFill>
          <a:ln w="7620">
            <a:solidFill>
              <a:srgbClr val="313E80"/>
            </a:solidFill>
            <a:prstDash val="solid"/>
          </a:ln>
        </p:spPr>
      </p:sp>
      <p:sp>
        <p:nvSpPr>
          <p:cNvPr id="8" name="Text 5">
            <a:extLst>
              <a:ext uri="{FF2B5EF4-FFF2-40B4-BE49-F238E27FC236}">
                <a16:creationId xmlns:a16="http://schemas.microsoft.com/office/drawing/2014/main" id="{064CBC84-E7D8-0AB2-F83D-7EA48C820663}"/>
              </a:ext>
            </a:extLst>
          </p:cNvPr>
          <p:cNvSpPr/>
          <p:nvPr/>
        </p:nvSpPr>
        <p:spPr>
          <a:xfrm>
            <a:off x="5451396" y="5090160"/>
            <a:ext cx="2910721"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Response Time Impact</a:t>
            </a:r>
            <a:endParaRPr lang="en-US" sz="2200" dirty="0"/>
          </a:p>
        </p:txBody>
      </p:sp>
      <p:sp>
        <p:nvSpPr>
          <p:cNvPr id="9" name="Text 6">
            <a:extLst>
              <a:ext uri="{FF2B5EF4-FFF2-40B4-BE49-F238E27FC236}">
                <a16:creationId xmlns:a16="http://schemas.microsoft.com/office/drawing/2014/main" id="{C6B06460-8525-E236-F1A0-8B68C698987C}"/>
              </a:ext>
            </a:extLst>
          </p:cNvPr>
          <p:cNvSpPr/>
          <p:nvPr/>
        </p:nvSpPr>
        <p:spPr>
          <a:xfrm>
            <a:off x="5451396" y="5580578"/>
            <a:ext cx="3727490"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Average: 2,661.89 ms</a:t>
            </a:r>
            <a:endParaRPr lang="en-US" sz="1750" dirty="0"/>
          </a:p>
        </p:txBody>
      </p:sp>
      <p:sp>
        <p:nvSpPr>
          <p:cNvPr id="10" name="Text 7">
            <a:extLst>
              <a:ext uri="{FF2B5EF4-FFF2-40B4-BE49-F238E27FC236}">
                <a16:creationId xmlns:a16="http://schemas.microsoft.com/office/drawing/2014/main" id="{B1B19106-5235-61C5-BA28-85020C6C762A}"/>
              </a:ext>
            </a:extLst>
          </p:cNvPr>
          <p:cNvSpPr/>
          <p:nvPr/>
        </p:nvSpPr>
        <p:spPr>
          <a:xfrm>
            <a:off x="5451396" y="6079569"/>
            <a:ext cx="3727490"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Maximum: 33,100 ms</a:t>
            </a:r>
            <a:endParaRPr lang="en-US" sz="1750" dirty="0"/>
          </a:p>
        </p:txBody>
      </p:sp>
      <p:sp>
        <p:nvSpPr>
          <p:cNvPr id="11" name="Text 8">
            <a:extLst>
              <a:ext uri="{FF2B5EF4-FFF2-40B4-BE49-F238E27FC236}">
                <a16:creationId xmlns:a16="http://schemas.microsoft.com/office/drawing/2014/main" id="{874160B9-9DE1-385D-0D48-63D09F6CCF9D}"/>
              </a:ext>
            </a:extLst>
          </p:cNvPr>
          <p:cNvSpPr/>
          <p:nvPr/>
        </p:nvSpPr>
        <p:spPr>
          <a:xfrm>
            <a:off x="5451396" y="6578560"/>
            <a:ext cx="3727490"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90th Percentile: 6,311 ms</a:t>
            </a:r>
            <a:endParaRPr lang="en-US" sz="1750" dirty="0"/>
          </a:p>
        </p:txBody>
      </p:sp>
      <p:sp>
        <p:nvSpPr>
          <p:cNvPr id="12" name="Shape 9">
            <a:extLst>
              <a:ext uri="{FF2B5EF4-FFF2-40B4-BE49-F238E27FC236}">
                <a16:creationId xmlns:a16="http://schemas.microsoft.com/office/drawing/2014/main" id="{305C884C-D0B5-E6E6-2BCF-C919FF8ADB9B}"/>
              </a:ext>
            </a:extLst>
          </p:cNvPr>
          <p:cNvSpPr/>
          <p:nvPr/>
        </p:nvSpPr>
        <p:spPr>
          <a:xfrm>
            <a:off x="9640133" y="4855726"/>
            <a:ext cx="4196358" cy="2402324"/>
          </a:xfrm>
          <a:prstGeom prst="roundRect">
            <a:avLst>
              <a:gd name="adj" fmla="val 3966"/>
            </a:avLst>
          </a:prstGeom>
          <a:solidFill>
            <a:srgbClr val="182567"/>
          </a:solidFill>
          <a:ln w="7620">
            <a:solidFill>
              <a:srgbClr val="313E80"/>
            </a:solidFill>
            <a:prstDash val="solid"/>
          </a:ln>
        </p:spPr>
      </p:sp>
      <p:sp>
        <p:nvSpPr>
          <p:cNvPr id="13" name="Text 10">
            <a:extLst>
              <a:ext uri="{FF2B5EF4-FFF2-40B4-BE49-F238E27FC236}">
                <a16:creationId xmlns:a16="http://schemas.microsoft.com/office/drawing/2014/main" id="{A770462A-DDF0-FA52-22D3-66FED0E947D6}"/>
              </a:ext>
            </a:extLst>
          </p:cNvPr>
          <p:cNvSpPr/>
          <p:nvPr/>
        </p:nvSpPr>
        <p:spPr>
          <a:xfrm>
            <a:off x="9874568" y="509016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Critical Failure Points</a:t>
            </a:r>
            <a:endParaRPr lang="en-US" sz="2200" dirty="0"/>
          </a:p>
        </p:txBody>
      </p:sp>
      <p:sp>
        <p:nvSpPr>
          <p:cNvPr id="14" name="Text 11">
            <a:extLst>
              <a:ext uri="{FF2B5EF4-FFF2-40B4-BE49-F238E27FC236}">
                <a16:creationId xmlns:a16="http://schemas.microsoft.com/office/drawing/2014/main" id="{E78AB413-7106-FBC6-EC69-6083C56932EF}"/>
              </a:ext>
            </a:extLst>
          </p:cNvPr>
          <p:cNvSpPr/>
          <p:nvPr/>
        </p:nvSpPr>
        <p:spPr>
          <a:xfrm>
            <a:off x="9874568" y="5580578"/>
            <a:ext cx="3727490"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Account creation: ~55% success</a:t>
            </a:r>
            <a:endParaRPr lang="en-US" sz="1750" dirty="0"/>
          </a:p>
        </p:txBody>
      </p:sp>
      <p:sp>
        <p:nvSpPr>
          <p:cNvPr id="15" name="Text 12">
            <a:extLst>
              <a:ext uri="{FF2B5EF4-FFF2-40B4-BE49-F238E27FC236}">
                <a16:creationId xmlns:a16="http://schemas.microsoft.com/office/drawing/2014/main" id="{79175CD1-6CEF-B553-2EB9-25B1BA1B0375}"/>
              </a:ext>
            </a:extLst>
          </p:cNvPr>
          <p:cNvSpPr/>
          <p:nvPr/>
        </p:nvSpPr>
        <p:spPr>
          <a:xfrm>
            <a:off x="9874568" y="6079569"/>
            <a:ext cx="3727490"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Registration: 64% success</a:t>
            </a:r>
            <a:endParaRPr lang="en-US" sz="1750" dirty="0"/>
          </a:p>
        </p:txBody>
      </p:sp>
      <p:sp>
        <p:nvSpPr>
          <p:cNvPr id="16" name="Text 13">
            <a:extLst>
              <a:ext uri="{FF2B5EF4-FFF2-40B4-BE49-F238E27FC236}">
                <a16:creationId xmlns:a16="http://schemas.microsoft.com/office/drawing/2014/main" id="{C577C162-4F9C-1167-DB73-8E472FD38FBC}"/>
              </a:ext>
            </a:extLst>
          </p:cNvPr>
          <p:cNvSpPr/>
          <p:nvPr/>
        </p:nvSpPr>
        <p:spPr>
          <a:xfrm>
            <a:off x="9874568" y="6578560"/>
            <a:ext cx="3727490"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Transactions: ~73% success</a:t>
            </a:r>
            <a:endParaRPr lang="en-US" sz="1750" dirty="0"/>
          </a:p>
        </p:txBody>
      </p:sp>
      <p:sp>
        <p:nvSpPr>
          <p:cNvPr id="17" name="Arrow: Right 16">
            <a:hlinkClick r:id="rId3"/>
            <a:extLst>
              <a:ext uri="{FF2B5EF4-FFF2-40B4-BE49-F238E27FC236}">
                <a16:creationId xmlns:a16="http://schemas.microsoft.com/office/drawing/2014/main" id="{5F23516B-AC44-B3C9-99BD-E7482F7B7975}"/>
              </a:ext>
            </a:extLst>
          </p:cNvPr>
          <p:cNvSpPr/>
          <p:nvPr/>
        </p:nvSpPr>
        <p:spPr>
          <a:xfrm>
            <a:off x="13337177" y="3145108"/>
            <a:ext cx="809897" cy="608086"/>
          </a:xfrm>
          <a:prstGeom prst="rightArrow">
            <a:avLst/>
          </a:prstGeom>
          <a:solidFill>
            <a:srgbClr val="00246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2341249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2ED96E-EB77-A0D5-C2AF-921100834A78}"/>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A46FA8B9-DBAD-BCDD-87C5-82F4FC3A4C03}"/>
              </a:ext>
            </a:extLst>
          </p:cNvPr>
          <p:cNvSpPr/>
          <p:nvPr/>
        </p:nvSpPr>
        <p:spPr>
          <a:xfrm>
            <a:off x="793790" y="1251109"/>
            <a:ext cx="7247573"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Functional Testing Approach</a:t>
            </a:r>
            <a:endParaRPr lang="en-US" sz="4450" dirty="0"/>
          </a:p>
        </p:txBody>
      </p:sp>
      <p:sp>
        <p:nvSpPr>
          <p:cNvPr id="3" name="Text 1">
            <a:extLst>
              <a:ext uri="{FF2B5EF4-FFF2-40B4-BE49-F238E27FC236}">
                <a16:creationId xmlns:a16="http://schemas.microsoft.com/office/drawing/2014/main" id="{69C85531-6C1C-0DB8-E187-1D4FE78164CD}"/>
              </a:ext>
            </a:extLst>
          </p:cNvPr>
          <p:cNvSpPr/>
          <p:nvPr/>
        </p:nvSpPr>
        <p:spPr>
          <a:xfrm>
            <a:off x="1857256" y="3042999"/>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CFD0D8"/>
                </a:solidFill>
                <a:latin typeface="Roboto Medium" pitchFamily="34" charset="0"/>
                <a:ea typeface="Roboto Medium" pitchFamily="34" charset="-122"/>
                <a:cs typeface="Roboto Medium" pitchFamily="34" charset="-120"/>
              </a:rPr>
              <a:t>User Management</a:t>
            </a:r>
            <a:endParaRPr lang="en-US" sz="2200" dirty="0"/>
          </a:p>
        </p:txBody>
      </p:sp>
      <p:sp>
        <p:nvSpPr>
          <p:cNvPr id="4" name="Text 2">
            <a:extLst>
              <a:ext uri="{FF2B5EF4-FFF2-40B4-BE49-F238E27FC236}">
                <a16:creationId xmlns:a16="http://schemas.microsoft.com/office/drawing/2014/main" id="{583C6B0D-7086-4944-4322-531D18CBC541}"/>
              </a:ext>
            </a:extLst>
          </p:cNvPr>
          <p:cNvSpPr/>
          <p:nvPr/>
        </p:nvSpPr>
        <p:spPr>
          <a:xfrm>
            <a:off x="793790" y="3533418"/>
            <a:ext cx="3898702" cy="362903"/>
          </a:xfrm>
          <a:prstGeom prst="rect">
            <a:avLst/>
          </a:prstGeom>
          <a:noFill/>
          <a:ln/>
        </p:spPr>
        <p:txBody>
          <a:bodyPr wrap="none" lIns="0" tIns="0" rIns="0" bIns="0" rtlCol="0" anchor="t"/>
          <a:lstStyle/>
          <a:p>
            <a:pPr marL="0" indent="0" algn="r">
              <a:lnSpc>
                <a:spcPts val="2850"/>
              </a:lnSpc>
              <a:buNone/>
            </a:pPr>
            <a:r>
              <a:rPr lang="en-US" sz="1750" dirty="0">
                <a:solidFill>
                  <a:srgbClr val="CFD0D8"/>
                </a:solidFill>
                <a:latin typeface="Roboto" pitchFamily="34" charset="0"/>
                <a:ea typeface="Roboto" pitchFamily="34" charset="-122"/>
                <a:cs typeface="Roboto" pitchFamily="34" charset="-120"/>
              </a:rPr>
              <a:t>Registration, login, profile updates</a:t>
            </a:r>
            <a:endParaRPr lang="en-US" sz="1750" dirty="0"/>
          </a:p>
        </p:txBody>
      </p:sp>
      <p:pic>
        <p:nvPicPr>
          <p:cNvPr id="5" name="Image 0" descr="preencoded.png">
            <a:extLst>
              <a:ext uri="{FF2B5EF4-FFF2-40B4-BE49-F238E27FC236}">
                <a16:creationId xmlns:a16="http://schemas.microsoft.com/office/drawing/2014/main" id="{C512AA47-27EA-3A0D-1382-01EFBA598694}"/>
              </a:ext>
            </a:extLst>
          </p:cNvPr>
          <p:cNvPicPr>
            <a:picLocks noChangeAspect="1"/>
          </p:cNvPicPr>
          <p:nvPr/>
        </p:nvPicPr>
        <p:blipFill>
          <a:blip r:embed="rId2"/>
          <a:stretch>
            <a:fillRect/>
          </a:stretch>
        </p:blipFill>
        <p:spPr>
          <a:xfrm>
            <a:off x="5032653" y="2413516"/>
            <a:ext cx="4564975" cy="4564975"/>
          </a:xfrm>
          <a:prstGeom prst="rect">
            <a:avLst/>
          </a:prstGeom>
        </p:spPr>
      </p:pic>
      <p:pic>
        <p:nvPicPr>
          <p:cNvPr id="6" name="Image 1" descr="preencoded.png">
            <a:extLst>
              <a:ext uri="{FF2B5EF4-FFF2-40B4-BE49-F238E27FC236}">
                <a16:creationId xmlns:a16="http://schemas.microsoft.com/office/drawing/2014/main" id="{00A352CE-90F6-1EEE-FBA6-9ADE4BD86F41}"/>
              </a:ext>
            </a:extLst>
          </p:cNvPr>
          <p:cNvPicPr>
            <a:picLocks noChangeAspect="1"/>
          </p:cNvPicPr>
          <p:nvPr/>
        </p:nvPicPr>
        <p:blipFill>
          <a:blip r:embed="rId3"/>
          <a:stretch>
            <a:fillRect/>
          </a:stretch>
        </p:blipFill>
        <p:spPr>
          <a:xfrm>
            <a:off x="6226731" y="3176588"/>
            <a:ext cx="339328" cy="424220"/>
          </a:xfrm>
          <a:prstGeom prst="rect">
            <a:avLst/>
          </a:prstGeom>
        </p:spPr>
      </p:pic>
      <p:sp>
        <p:nvSpPr>
          <p:cNvPr id="7" name="Text 3">
            <a:extLst>
              <a:ext uri="{FF2B5EF4-FFF2-40B4-BE49-F238E27FC236}">
                <a16:creationId xmlns:a16="http://schemas.microsoft.com/office/drawing/2014/main" id="{4ED6434A-0A4B-FC7A-04CD-B4BC0EA4CEE1}"/>
              </a:ext>
            </a:extLst>
          </p:cNvPr>
          <p:cNvSpPr/>
          <p:nvPr/>
        </p:nvSpPr>
        <p:spPr>
          <a:xfrm>
            <a:off x="9937790" y="304299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Account Operations</a:t>
            </a:r>
            <a:endParaRPr lang="en-US" sz="2200" dirty="0"/>
          </a:p>
        </p:txBody>
      </p:sp>
      <p:sp>
        <p:nvSpPr>
          <p:cNvPr id="8" name="Text 4">
            <a:extLst>
              <a:ext uri="{FF2B5EF4-FFF2-40B4-BE49-F238E27FC236}">
                <a16:creationId xmlns:a16="http://schemas.microsoft.com/office/drawing/2014/main" id="{BEEA9BC1-6DBE-8A27-1EDD-5EE632896680}"/>
              </a:ext>
            </a:extLst>
          </p:cNvPr>
          <p:cNvSpPr/>
          <p:nvPr/>
        </p:nvSpPr>
        <p:spPr>
          <a:xfrm>
            <a:off x="9937790" y="3533418"/>
            <a:ext cx="3898821"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Creating accounts, checking balances</a:t>
            </a:r>
            <a:endParaRPr lang="en-US" sz="1750" dirty="0"/>
          </a:p>
        </p:txBody>
      </p:sp>
      <p:pic>
        <p:nvPicPr>
          <p:cNvPr id="9" name="Image 2" descr="preencoded.png">
            <a:extLst>
              <a:ext uri="{FF2B5EF4-FFF2-40B4-BE49-F238E27FC236}">
                <a16:creationId xmlns:a16="http://schemas.microsoft.com/office/drawing/2014/main" id="{5F4DA4C9-1E51-2CFB-627E-BE979ADAD5A5}"/>
              </a:ext>
            </a:extLst>
          </p:cNvPr>
          <p:cNvPicPr>
            <a:picLocks noChangeAspect="1"/>
          </p:cNvPicPr>
          <p:nvPr/>
        </p:nvPicPr>
        <p:blipFill>
          <a:blip r:embed="rId4"/>
          <a:stretch>
            <a:fillRect/>
          </a:stretch>
        </p:blipFill>
        <p:spPr>
          <a:xfrm>
            <a:off x="5032653" y="2413516"/>
            <a:ext cx="4564975" cy="4564975"/>
          </a:xfrm>
          <a:prstGeom prst="rect">
            <a:avLst/>
          </a:prstGeom>
        </p:spPr>
      </p:pic>
      <p:pic>
        <p:nvPicPr>
          <p:cNvPr id="10" name="Image 3" descr="preencoded.png">
            <a:extLst>
              <a:ext uri="{FF2B5EF4-FFF2-40B4-BE49-F238E27FC236}">
                <a16:creationId xmlns:a16="http://schemas.microsoft.com/office/drawing/2014/main" id="{0E76612F-BCEF-FD6F-E205-87DC2F371B4E}"/>
              </a:ext>
            </a:extLst>
          </p:cNvPr>
          <p:cNvPicPr>
            <a:picLocks noChangeAspect="1"/>
          </p:cNvPicPr>
          <p:nvPr/>
        </p:nvPicPr>
        <p:blipFill>
          <a:blip r:embed="rId5"/>
          <a:stretch>
            <a:fillRect/>
          </a:stretch>
        </p:blipFill>
        <p:spPr>
          <a:xfrm>
            <a:off x="8452604" y="3565088"/>
            <a:ext cx="339328" cy="424220"/>
          </a:xfrm>
          <a:prstGeom prst="rect">
            <a:avLst/>
          </a:prstGeom>
        </p:spPr>
      </p:pic>
      <p:sp>
        <p:nvSpPr>
          <p:cNvPr id="11" name="Text 5">
            <a:extLst>
              <a:ext uri="{FF2B5EF4-FFF2-40B4-BE49-F238E27FC236}">
                <a16:creationId xmlns:a16="http://schemas.microsoft.com/office/drawing/2014/main" id="{9AF3A874-C107-E4A7-38DA-8E54FE767E44}"/>
              </a:ext>
            </a:extLst>
          </p:cNvPr>
          <p:cNvSpPr/>
          <p:nvPr/>
        </p:nvSpPr>
        <p:spPr>
          <a:xfrm>
            <a:off x="9937790" y="549556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Transactions</a:t>
            </a:r>
            <a:endParaRPr lang="en-US" sz="2200" dirty="0"/>
          </a:p>
        </p:txBody>
      </p:sp>
      <p:sp>
        <p:nvSpPr>
          <p:cNvPr id="12" name="Text 6">
            <a:extLst>
              <a:ext uri="{FF2B5EF4-FFF2-40B4-BE49-F238E27FC236}">
                <a16:creationId xmlns:a16="http://schemas.microsoft.com/office/drawing/2014/main" id="{912186E8-71A0-19AA-5712-E81740815960}"/>
              </a:ext>
            </a:extLst>
          </p:cNvPr>
          <p:cNvSpPr/>
          <p:nvPr/>
        </p:nvSpPr>
        <p:spPr>
          <a:xfrm>
            <a:off x="9937790" y="5985986"/>
            <a:ext cx="3898821"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Transfers, bill payments, searches</a:t>
            </a:r>
            <a:endParaRPr lang="en-US" sz="1750" dirty="0"/>
          </a:p>
        </p:txBody>
      </p:sp>
      <p:pic>
        <p:nvPicPr>
          <p:cNvPr id="13" name="Image 4" descr="preencoded.png">
            <a:extLst>
              <a:ext uri="{FF2B5EF4-FFF2-40B4-BE49-F238E27FC236}">
                <a16:creationId xmlns:a16="http://schemas.microsoft.com/office/drawing/2014/main" id="{228808AD-AA68-0CDF-3241-97E976169637}"/>
              </a:ext>
            </a:extLst>
          </p:cNvPr>
          <p:cNvPicPr>
            <a:picLocks noChangeAspect="1"/>
          </p:cNvPicPr>
          <p:nvPr/>
        </p:nvPicPr>
        <p:blipFill>
          <a:blip r:embed="rId6"/>
          <a:stretch>
            <a:fillRect/>
          </a:stretch>
        </p:blipFill>
        <p:spPr>
          <a:xfrm>
            <a:off x="5032653" y="2413516"/>
            <a:ext cx="4564975" cy="4564975"/>
          </a:xfrm>
          <a:prstGeom prst="rect">
            <a:avLst/>
          </a:prstGeom>
        </p:spPr>
      </p:pic>
      <p:pic>
        <p:nvPicPr>
          <p:cNvPr id="14" name="Image 5" descr="preencoded.png">
            <a:extLst>
              <a:ext uri="{FF2B5EF4-FFF2-40B4-BE49-F238E27FC236}">
                <a16:creationId xmlns:a16="http://schemas.microsoft.com/office/drawing/2014/main" id="{7C378779-0F9E-0F82-120F-4763C538D15B}"/>
              </a:ext>
            </a:extLst>
          </p:cNvPr>
          <p:cNvPicPr>
            <a:picLocks noChangeAspect="1"/>
          </p:cNvPicPr>
          <p:nvPr/>
        </p:nvPicPr>
        <p:blipFill>
          <a:blip r:embed="rId7"/>
          <a:stretch>
            <a:fillRect/>
          </a:stretch>
        </p:blipFill>
        <p:spPr>
          <a:xfrm>
            <a:off x="8064103" y="5790962"/>
            <a:ext cx="339328" cy="424220"/>
          </a:xfrm>
          <a:prstGeom prst="rect">
            <a:avLst/>
          </a:prstGeom>
        </p:spPr>
      </p:pic>
      <p:sp>
        <p:nvSpPr>
          <p:cNvPr id="15" name="Text 7">
            <a:extLst>
              <a:ext uri="{FF2B5EF4-FFF2-40B4-BE49-F238E27FC236}">
                <a16:creationId xmlns:a16="http://schemas.microsoft.com/office/drawing/2014/main" id="{380E2909-A22B-856E-A617-6FFE5E30450C}"/>
              </a:ext>
            </a:extLst>
          </p:cNvPr>
          <p:cNvSpPr/>
          <p:nvPr/>
        </p:nvSpPr>
        <p:spPr>
          <a:xfrm>
            <a:off x="1857256" y="5495568"/>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CFD0D8"/>
                </a:solidFill>
                <a:latin typeface="Roboto Medium" pitchFamily="34" charset="0"/>
                <a:ea typeface="Roboto Medium" pitchFamily="34" charset="-122"/>
                <a:cs typeface="Roboto Medium" pitchFamily="34" charset="-120"/>
              </a:rPr>
              <a:t>Financial Services</a:t>
            </a:r>
            <a:endParaRPr lang="en-US" sz="2200" dirty="0"/>
          </a:p>
        </p:txBody>
      </p:sp>
      <p:sp>
        <p:nvSpPr>
          <p:cNvPr id="16" name="Text 8">
            <a:extLst>
              <a:ext uri="{FF2B5EF4-FFF2-40B4-BE49-F238E27FC236}">
                <a16:creationId xmlns:a16="http://schemas.microsoft.com/office/drawing/2014/main" id="{0B7A6581-605F-FF37-2465-5C5E108DFCDB}"/>
              </a:ext>
            </a:extLst>
          </p:cNvPr>
          <p:cNvSpPr/>
          <p:nvPr/>
        </p:nvSpPr>
        <p:spPr>
          <a:xfrm>
            <a:off x="793790" y="5985986"/>
            <a:ext cx="3898702" cy="362903"/>
          </a:xfrm>
          <a:prstGeom prst="rect">
            <a:avLst/>
          </a:prstGeom>
          <a:noFill/>
          <a:ln/>
        </p:spPr>
        <p:txBody>
          <a:bodyPr wrap="none" lIns="0" tIns="0" rIns="0" bIns="0" rtlCol="0" anchor="t"/>
          <a:lstStyle/>
          <a:p>
            <a:pPr marL="0" indent="0" algn="r">
              <a:lnSpc>
                <a:spcPts val="2850"/>
              </a:lnSpc>
              <a:buNone/>
            </a:pPr>
            <a:r>
              <a:rPr lang="en-US" sz="1750" dirty="0">
                <a:solidFill>
                  <a:srgbClr val="CFD0D8"/>
                </a:solidFill>
                <a:latin typeface="Roboto" pitchFamily="34" charset="0"/>
                <a:ea typeface="Roboto" pitchFamily="34" charset="-122"/>
                <a:cs typeface="Roboto" pitchFamily="34" charset="-120"/>
              </a:rPr>
              <a:t>Loan requests and approvals</a:t>
            </a:r>
            <a:endParaRPr lang="en-US" sz="1750" dirty="0"/>
          </a:p>
        </p:txBody>
      </p:sp>
      <p:pic>
        <p:nvPicPr>
          <p:cNvPr id="17" name="Image 6" descr="preencoded.png">
            <a:extLst>
              <a:ext uri="{FF2B5EF4-FFF2-40B4-BE49-F238E27FC236}">
                <a16:creationId xmlns:a16="http://schemas.microsoft.com/office/drawing/2014/main" id="{3724E3A1-4441-709C-CC62-763D88C32036}"/>
              </a:ext>
            </a:extLst>
          </p:cNvPr>
          <p:cNvPicPr>
            <a:picLocks noChangeAspect="1"/>
          </p:cNvPicPr>
          <p:nvPr/>
        </p:nvPicPr>
        <p:blipFill>
          <a:blip r:embed="rId8"/>
          <a:stretch>
            <a:fillRect/>
          </a:stretch>
        </p:blipFill>
        <p:spPr>
          <a:xfrm>
            <a:off x="5032653" y="2413516"/>
            <a:ext cx="4564975" cy="4564975"/>
          </a:xfrm>
          <a:prstGeom prst="rect">
            <a:avLst/>
          </a:prstGeom>
        </p:spPr>
      </p:pic>
      <p:pic>
        <p:nvPicPr>
          <p:cNvPr id="18" name="Image 7" descr="preencoded.png">
            <a:extLst>
              <a:ext uri="{FF2B5EF4-FFF2-40B4-BE49-F238E27FC236}">
                <a16:creationId xmlns:a16="http://schemas.microsoft.com/office/drawing/2014/main" id="{B2971DF7-7D4D-A9CA-EB31-2365F9238C32}"/>
              </a:ext>
            </a:extLst>
          </p:cNvPr>
          <p:cNvPicPr>
            <a:picLocks noChangeAspect="1"/>
          </p:cNvPicPr>
          <p:nvPr/>
        </p:nvPicPr>
        <p:blipFill>
          <a:blip r:embed="rId9"/>
          <a:stretch>
            <a:fillRect/>
          </a:stretch>
        </p:blipFill>
        <p:spPr>
          <a:xfrm>
            <a:off x="5838230" y="5402461"/>
            <a:ext cx="339328" cy="424220"/>
          </a:xfrm>
          <a:prstGeom prst="rect">
            <a:avLst/>
          </a:prstGeom>
        </p:spPr>
      </p:pic>
    </p:spTree>
    <p:extLst>
      <p:ext uri="{BB962C8B-B14F-4D97-AF65-F5344CB8AC3E}">
        <p14:creationId xmlns:p14="http://schemas.microsoft.com/office/powerpoint/2010/main" val="67478278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C4383-0845-56AF-90E0-2D60D6BAEE19}"/>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610FA82B-7C68-4CE2-595B-3BC1E2343090}"/>
              </a:ext>
            </a:extLst>
          </p:cNvPr>
          <p:cNvPicPr>
            <a:picLocks noChangeAspect="1"/>
          </p:cNvPicPr>
          <p:nvPr/>
        </p:nvPicPr>
        <p:blipFill>
          <a:blip r:embed="rId2"/>
          <a:stretch>
            <a:fillRect/>
          </a:stretch>
        </p:blipFill>
        <p:spPr>
          <a:xfrm>
            <a:off x="0" y="0"/>
            <a:ext cx="5486400" cy="8229600"/>
          </a:xfrm>
          <a:prstGeom prst="rect">
            <a:avLst/>
          </a:prstGeom>
        </p:spPr>
      </p:pic>
      <p:sp>
        <p:nvSpPr>
          <p:cNvPr id="3" name="Text 0">
            <a:extLst>
              <a:ext uri="{FF2B5EF4-FFF2-40B4-BE49-F238E27FC236}">
                <a16:creationId xmlns:a16="http://schemas.microsoft.com/office/drawing/2014/main" id="{D8F56C5E-5BD0-14EF-88D6-044AD9F5F9E5}"/>
              </a:ext>
            </a:extLst>
          </p:cNvPr>
          <p:cNvSpPr/>
          <p:nvPr/>
        </p:nvSpPr>
        <p:spPr>
          <a:xfrm>
            <a:off x="6015990" y="417552"/>
            <a:ext cx="4468892" cy="472797"/>
          </a:xfrm>
          <a:prstGeom prst="rect">
            <a:avLst/>
          </a:prstGeom>
          <a:noFill/>
          <a:ln/>
        </p:spPr>
        <p:txBody>
          <a:bodyPr wrap="none" lIns="0" tIns="0" rIns="0" bIns="0" rtlCol="0" anchor="t"/>
          <a:lstStyle/>
          <a:p>
            <a:pPr marL="0" indent="0" algn="l">
              <a:lnSpc>
                <a:spcPts val="3700"/>
              </a:lnSpc>
              <a:buNone/>
            </a:pPr>
            <a:r>
              <a:rPr lang="en-US" sz="2950" dirty="0">
                <a:solidFill>
                  <a:srgbClr val="FFFFFF"/>
                </a:solidFill>
                <a:latin typeface="Roboto Medium" pitchFamily="34" charset="0"/>
                <a:ea typeface="Roboto Medium" pitchFamily="34" charset="-122"/>
                <a:cs typeface="Roboto Medium" pitchFamily="34" charset="-120"/>
              </a:rPr>
              <a:t>Functional Testing Results</a:t>
            </a:r>
            <a:endParaRPr lang="en-US" sz="2950" dirty="0"/>
          </a:p>
        </p:txBody>
      </p:sp>
      <p:sp>
        <p:nvSpPr>
          <p:cNvPr id="4" name="Text 1">
            <a:extLst>
              <a:ext uri="{FF2B5EF4-FFF2-40B4-BE49-F238E27FC236}">
                <a16:creationId xmlns:a16="http://schemas.microsoft.com/office/drawing/2014/main" id="{A2612FB2-712F-19B2-271B-B9BED09C6A75}"/>
              </a:ext>
            </a:extLst>
          </p:cNvPr>
          <p:cNvSpPr/>
          <p:nvPr/>
        </p:nvSpPr>
        <p:spPr>
          <a:xfrm>
            <a:off x="6015990" y="1192887"/>
            <a:ext cx="8084820" cy="499348"/>
          </a:xfrm>
          <a:prstGeom prst="rect">
            <a:avLst/>
          </a:prstGeom>
          <a:noFill/>
          <a:ln/>
        </p:spPr>
        <p:txBody>
          <a:bodyPr wrap="none" lIns="0" tIns="0" rIns="0" bIns="0" rtlCol="0" anchor="t"/>
          <a:lstStyle/>
          <a:p>
            <a:pPr marL="0" indent="0" algn="ctr">
              <a:lnSpc>
                <a:spcPts val="3900"/>
              </a:lnSpc>
              <a:buNone/>
            </a:pPr>
            <a:r>
              <a:rPr lang="en-US" sz="3900" dirty="0">
                <a:solidFill>
                  <a:srgbClr val="CFD0D8"/>
                </a:solidFill>
                <a:latin typeface="Roboto Medium" pitchFamily="34" charset="0"/>
                <a:ea typeface="Roboto Medium" pitchFamily="34" charset="-122"/>
                <a:cs typeface="Roboto Medium" pitchFamily="34" charset="-120"/>
              </a:rPr>
              <a:t>78</a:t>
            </a:r>
            <a:endParaRPr lang="en-US" sz="3900" dirty="0"/>
          </a:p>
        </p:txBody>
      </p:sp>
      <p:sp>
        <p:nvSpPr>
          <p:cNvPr id="5" name="Text 2">
            <a:extLst>
              <a:ext uri="{FF2B5EF4-FFF2-40B4-BE49-F238E27FC236}">
                <a16:creationId xmlns:a16="http://schemas.microsoft.com/office/drawing/2014/main" id="{5D12DDDC-8765-2DEB-E2E4-AA125E4E2054}"/>
              </a:ext>
            </a:extLst>
          </p:cNvPr>
          <p:cNvSpPr/>
          <p:nvPr/>
        </p:nvSpPr>
        <p:spPr>
          <a:xfrm>
            <a:off x="9112568" y="1881307"/>
            <a:ext cx="1891546" cy="236458"/>
          </a:xfrm>
          <a:prstGeom prst="rect">
            <a:avLst/>
          </a:prstGeom>
          <a:noFill/>
          <a:ln/>
        </p:spPr>
        <p:txBody>
          <a:bodyPr wrap="none" lIns="0" tIns="0" rIns="0" bIns="0" rtlCol="0" anchor="t"/>
          <a:lstStyle/>
          <a:p>
            <a:pPr marL="0" indent="0" algn="ctr">
              <a:lnSpc>
                <a:spcPts val="1850"/>
              </a:lnSpc>
              <a:buNone/>
            </a:pPr>
            <a:r>
              <a:rPr lang="en-US" sz="1450" dirty="0">
                <a:solidFill>
                  <a:srgbClr val="CFD0D8"/>
                </a:solidFill>
                <a:latin typeface="Roboto Medium" pitchFamily="34" charset="0"/>
                <a:ea typeface="Roboto Medium" pitchFamily="34" charset="-122"/>
                <a:cs typeface="Roboto Medium" pitchFamily="34" charset="-120"/>
              </a:rPr>
              <a:t>Test Cases</a:t>
            </a:r>
            <a:endParaRPr lang="en-US" sz="1450" dirty="0"/>
          </a:p>
        </p:txBody>
      </p:sp>
      <p:sp>
        <p:nvSpPr>
          <p:cNvPr id="6" name="Text 3">
            <a:extLst>
              <a:ext uri="{FF2B5EF4-FFF2-40B4-BE49-F238E27FC236}">
                <a16:creationId xmlns:a16="http://schemas.microsoft.com/office/drawing/2014/main" id="{DCB82223-C6D2-D3E7-705F-9A0AE8E87C8B}"/>
              </a:ext>
            </a:extLst>
          </p:cNvPr>
          <p:cNvSpPr/>
          <p:nvPr/>
        </p:nvSpPr>
        <p:spPr>
          <a:xfrm>
            <a:off x="6015990" y="2208490"/>
            <a:ext cx="8084820" cy="242054"/>
          </a:xfrm>
          <a:prstGeom prst="rect">
            <a:avLst/>
          </a:prstGeom>
          <a:noFill/>
          <a:ln/>
        </p:spPr>
        <p:txBody>
          <a:bodyPr wrap="none" lIns="0" tIns="0" rIns="0" bIns="0" rtlCol="0" anchor="t"/>
          <a:lstStyle/>
          <a:p>
            <a:pPr marL="0" indent="0" algn="ctr">
              <a:lnSpc>
                <a:spcPts val="1900"/>
              </a:lnSpc>
              <a:buNone/>
            </a:pPr>
            <a:r>
              <a:rPr lang="en-US" sz="1150" dirty="0">
                <a:solidFill>
                  <a:srgbClr val="CFD0D8"/>
                </a:solidFill>
                <a:latin typeface="Roboto" pitchFamily="34" charset="0"/>
                <a:ea typeface="Roboto" pitchFamily="34" charset="-122"/>
                <a:cs typeface="Roboto" pitchFamily="34" charset="-120"/>
              </a:rPr>
              <a:t>Comprehensive functional coverage</a:t>
            </a:r>
            <a:endParaRPr lang="en-US" sz="1150" dirty="0"/>
          </a:p>
        </p:txBody>
      </p:sp>
      <p:sp>
        <p:nvSpPr>
          <p:cNvPr id="7" name="Text 4">
            <a:extLst>
              <a:ext uri="{FF2B5EF4-FFF2-40B4-BE49-F238E27FC236}">
                <a16:creationId xmlns:a16="http://schemas.microsoft.com/office/drawing/2014/main" id="{2B897720-7745-B011-9626-FB5DBB1EF750}"/>
              </a:ext>
            </a:extLst>
          </p:cNvPr>
          <p:cNvSpPr/>
          <p:nvPr/>
        </p:nvSpPr>
        <p:spPr>
          <a:xfrm>
            <a:off x="6015990" y="2980015"/>
            <a:ext cx="8084820" cy="499348"/>
          </a:xfrm>
          <a:prstGeom prst="rect">
            <a:avLst/>
          </a:prstGeom>
          <a:noFill/>
          <a:ln/>
        </p:spPr>
        <p:txBody>
          <a:bodyPr wrap="none" lIns="0" tIns="0" rIns="0" bIns="0" rtlCol="0" anchor="t"/>
          <a:lstStyle/>
          <a:p>
            <a:pPr marL="0" indent="0" algn="ctr">
              <a:lnSpc>
                <a:spcPts val="3900"/>
              </a:lnSpc>
              <a:buNone/>
            </a:pPr>
            <a:r>
              <a:rPr lang="en-US" sz="3900" dirty="0">
                <a:solidFill>
                  <a:srgbClr val="CFD0D8"/>
                </a:solidFill>
                <a:latin typeface="Roboto Medium" pitchFamily="34" charset="0"/>
                <a:ea typeface="Roboto Medium" pitchFamily="34" charset="-122"/>
                <a:cs typeface="Roboto Medium" pitchFamily="34" charset="-120"/>
              </a:rPr>
              <a:t>77</a:t>
            </a:r>
            <a:endParaRPr lang="en-US" sz="3900" dirty="0"/>
          </a:p>
        </p:txBody>
      </p:sp>
      <p:sp>
        <p:nvSpPr>
          <p:cNvPr id="8" name="Text 5">
            <a:extLst>
              <a:ext uri="{FF2B5EF4-FFF2-40B4-BE49-F238E27FC236}">
                <a16:creationId xmlns:a16="http://schemas.microsoft.com/office/drawing/2014/main" id="{9BFB5A51-0737-8DB6-6EA1-EE974CAFFA2F}"/>
              </a:ext>
            </a:extLst>
          </p:cNvPr>
          <p:cNvSpPr/>
          <p:nvPr/>
        </p:nvSpPr>
        <p:spPr>
          <a:xfrm>
            <a:off x="9112568" y="3668435"/>
            <a:ext cx="1891546" cy="236458"/>
          </a:xfrm>
          <a:prstGeom prst="rect">
            <a:avLst/>
          </a:prstGeom>
          <a:noFill/>
          <a:ln/>
        </p:spPr>
        <p:txBody>
          <a:bodyPr wrap="none" lIns="0" tIns="0" rIns="0" bIns="0" rtlCol="0" anchor="t"/>
          <a:lstStyle/>
          <a:p>
            <a:pPr marL="0" indent="0" algn="ctr">
              <a:lnSpc>
                <a:spcPts val="1850"/>
              </a:lnSpc>
              <a:buNone/>
            </a:pPr>
            <a:r>
              <a:rPr lang="en-US" sz="1450" dirty="0">
                <a:solidFill>
                  <a:srgbClr val="CFD0D8"/>
                </a:solidFill>
                <a:latin typeface="Roboto Medium" pitchFamily="34" charset="0"/>
                <a:ea typeface="Roboto Medium" pitchFamily="34" charset="-122"/>
                <a:cs typeface="Roboto Medium" pitchFamily="34" charset="-120"/>
              </a:rPr>
              <a:t>Passed</a:t>
            </a:r>
            <a:endParaRPr lang="en-US" sz="1450" dirty="0"/>
          </a:p>
        </p:txBody>
      </p:sp>
      <p:sp>
        <p:nvSpPr>
          <p:cNvPr id="9" name="Text 6">
            <a:extLst>
              <a:ext uri="{FF2B5EF4-FFF2-40B4-BE49-F238E27FC236}">
                <a16:creationId xmlns:a16="http://schemas.microsoft.com/office/drawing/2014/main" id="{193DCD6C-6339-B310-E41D-819F7820F977}"/>
              </a:ext>
            </a:extLst>
          </p:cNvPr>
          <p:cNvSpPr/>
          <p:nvPr/>
        </p:nvSpPr>
        <p:spPr>
          <a:xfrm>
            <a:off x="6015990" y="3995618"/>
            <a:ext cx="8084820" cy="242054"/>
          </a:xfrm>
          <a:prstGeom prst="rect">
            <a:avLst/>
          </a:prstGeom>
          <a:noFill/>
          <a:ln/>
        </p:spPr>
        <p:txBody>
          <a:bodyPr wrap="none" lIns="0" tIns="0" rIns="0" bIns="0" rtlCol="0" anchor="t"/>
          <a:lstStyle/>
          <a:p>
            <a:pPr marL="0" indent="0" algn="ctr">
              <a:lnSpc>
                <a:spcPts val="1900"/>
              </a:lnSpc>
              <a:buNone/>
            </a:pPr>
            <a:r>
              <a:rPr lang="en-US" sz="1150" dirty="0">
                <a:solidFill>
                  <a:srgbClr val="CFD0D8"/>
                </a:solidFill>
                <a:latin typeface="Roboto" pitchFamily="34" charset="0"/>
                <a:ea typeface="Roboto" pitchFamily="34" charset="-122"/>
                <a:cs typeface="Roboto" pitchFamily="34" charset="-120"/>
              </a:rPr>
              <a:t>High success rate of 98.7%</a:t>
            </a:r>
            <a:endParaRPr lang="en-US" sz="1150" dirty="0"/>
          </a:p>
        </p:txBody>
      </p:sp>
      <p:sp>
        <p:nvSpPr>
          <p:cNvPr id="10" name="Text 7">
            <a:extLst>
              <a:ext uri="{FF2B5EF4-FFF2-40B4-BE49-F238E27FC236}">
                <a16:creationId xmlns:a16="http://schemas.microsoft.com/office/drawing/2014/main" id="{D85375FE-77AB-2171-15B8-BB9E666BFDAA}"/>
              </a:ext>
            </a:extLst>
          </p:cNvPr>
          <p:cNvSpPr/>
          <p:nvPr/>
        </p:nvSpPr>
        <p:spPr>
          <a:xfrm>
            <a:off x="6015990" y="4767143"/>
            <a:ext cx="8084820" cy="499348"/>
          </a:xfrm>
          <a:prstGeom prst="rect">
            <a:avLst/>
          </a:prstGeom>
          <a:noFill/>
          <a:ln/>
        </p:spPr>
        <p:txBody>
          <a:bodyPr wrap="none" lIns="0" tIns="0" rIns="0" bIns="0" rtlCol="0" anchor="t"/>
          <a:lstStyle/>
          <a:p>
            <a:pPr marL="0" indent="0" algn="ctr">
              <a:lnSpc>
                <a:spcPts val="3900"/>
              </a:lnSpc>
              <a:buNone/>
            </a:pPr>
            <a:r>
              <a:rPr lang="en-US" sz="3900" dirty="0">
                <a:solidFill>
                  <a:srgbClr val="CFD0D8"/>
                </a:solidFill>
                <a:latin typeface="Roboto Medium" pitchFamily="34" charset="0"/>
                <a:ea typeface="Roboto Medium" pitchFamily="34" charset="-122"/>
                <a:cs typeface="Roboto Medium" pitchFamily="34" charset="-120"/>
              </a:rPr>
              <a:t>1</a:t>
            </a:r>
            <a:endParaRPr lang="en-US" sz="3900" dirty="0"/>
          </a:p>
        </p:txBody>
      </p:sp>
      <p:sp>
        <p:nvSpPr>
          <p:cNvPr id="11" name="Text 8">
            <a:extLst>
              <a:ext uri="{FF2B5EF4-FFF2-40B4-BE49-F238E27FC236}">
                <a16:creationId xmlns:a16="http://schemas.microsoft.com/office/drawing/2014/main" id="{D6E94AD4-25F5-C9FF-4E9D-8C112A30628B}"/>
              </a:ext>
            </a:extLst>
          </p:cNvPr>
          <p:cNvSpPr/>
          <p:nvPr/>
        </p:nvSpPr>
        <p:spPr>
          <a:xfrm>
            <a:off x="9112568" y="5455563"/>
            <a:ext cx="1891546" cy="236458"/>
          </a:xfrm>
          <a:prstGeom prst="rect">
            <a:avLst/>
          </a:prstGeom>
          <a:noFill/>
          <a:ln/>
        </p:spPr>
        <p:txBody>
          <a:bodyPr wrap="none" lIns="0" tIns="0" rIns="0" bIns="0" rtlCol="0" anchor="t"/>
          <a:lstStyle/>
          <a:p>
            <a:pPr marL="0" indent="0" algn="ctr">
              <a:lnSpc>
                <a:spcPts val="1850"/>
              </a:lnSpc>
              <a:buNone/>
            </a:pPr>
            <a:r>
              <a:rPr lang="en-US" sz="1450" dirty="0">
                <a:solidFill>
                  <a:srgbClr val="CFD0D8"/>
                </a:solidFill>
                <a:latin typeface="Roboto Medium" pitchFamily="34" charset="0"/>
                <a:ea typeface="Roboto Medium" pitchFamily="34" charset="-122"/>
                <a:cs typeface="Roboto Medium" pitchFamily="34" charset="-120"/>
              </a:rPr>
              <a:t>Failed</a:t>
            </a:r>
            <a:endParaRPr lang="en-US" sz="1450" dirty="0"/>
          </a:p>
        </p:txBody>
      </p:sp>
      <p:sp>
        <p:nvSpPr>
          <p:cNvPr id="12" name="Text 9">
            <a:extLst>
              <a:ext uri="{FF2B5EF4-FFF2-40B4-BE49-F238E27FC236}">
                <a16:creationId xmlns:a16="http://schemas.microsoft.com/office/drawing/2014/main" id="{D7DE2DE5-DABA-78D3-4E78-47ACC0E96065}"/>
              </a:ext>
            </a:extLst>
          </p:cNvPr>
          <p:cNvSpPr/>
          <p:nvPr/>
        </p:nvSpPr>
        <p:spPr>
          <a:xfrm>
            <a:off x="6015990" y="5782747"/>
            <a:ext cx="8084820" cy="242054"/>
          </a:xfrm>
          <a:prstGeom prst="rect">
            <a:avLst/>
          </a:prstGeom>
          <a:noFill/>
          <a:ln/>
        </p:spPr>
        <p:txBody>
          <a:bodyPr wrap="none" lIns="0" tIns="0" rIns="0" bIns="0" rtlCol="0" anchor="t"/>
          <a:lstStyle/>
          <a:p>
            <a:pPr marL="0" indent="0" algn="ctr">
              <a:lnSpc>
                <a:spcPts val="1900"/>
              </a:lnSpc>
              <a:buNone/>
            </a:pPr>
            <a:r>
              <a:rPr lang="en-US" sz="1150" dirty="0">
                <a:solidFill>
                  <a:srgbClr val="CFD0D8"/>
                </a:solidFill>
                <a:latin typeface="Roboto" pitchFamily="34" charset="0"/>
                <a:ea typeface="Roboto" pitchFamily="34" charset="-122"/>
                <a:cs typeface="Roboto" pitchFamily="34" charset="-120"/>
              </a:rPr>
              <a:t>Transaction search by ID issue</a:t>
            </a:r>
            <a:endParaRPr lang="en-US" sz="1150" dirty="0"/>
          </a:p>
        </p:txBody>
      </p:sp>
      <p:sp>
        <p:nvSpPr>
          <p:cNvPr id="13" name="Text 10">
            <a:extLst>
              <a:ext uri="{FF2B5EF4-FFF2-40B4-BE49-F238E27FC236}">
                <a16:creationId xmlns:a16="http://schemas.microsoft.com/office/drawing/2014/main" id="{31BBF2DF-76AD-158C-13DD-DC9A1DB08522}"/>
              </a:ext>
            </a:extLst>
          </p:cNvPr>
          <p:cNvSpPr/>
          <p:nvPr/>
        </p:nvSpPr>
        <p:spPr>
          <a:xfrm>
            <a:off x="6015990" y="6554272"/>
            <a:ext cx="8084820" cy="499348"/>
          </a:xfrm>
          <a:prstGeom prst="rect">
            <a:avLst/>
          </a:prstGeom>
          <a:noFill/>
          <a:ln/>
        </p:spPr>
        <p:txBody>
          <a:bodyPr wrap="none" lIns="0" tIns="0" rIns="0" bIns="0" rtlCol="0" anchor="t"/>
          <a:lstStyle/>
          <a:p>
            <a:pPr marL="0" indent="0" algn="ctr">
              <a:lnSpc>
                <a:spcPts val="3900"/>
              </a:lnSpc>
              <a:buNone/>
            </a:pPr>
            <a:r>
              <a:rPr lang="en-US" sz="3900" dirty="0">
                <a:solidFill>
                  <a:srgbClr val="CFD0D8"/>
                </a:solidFill>
                <a:latin typeface="Roboto Medium" pitchFamily="34" charset="0"/>
                <a:ea typeface="Roboto Medium" pitchFamily="34" charset="-122"/>
                <a:cs typeface="Roboto Medium" pitchFamily="34" charset="-120"/>
              </a:rPr>
              <a:t>3:59</a:t>
            </a:r>
            <a:endParaRPr lang="en-US" sz="3900" dirty="0"/>
          </a:p>
        </p:txBody>
      </p:sp>
      <p:sp>
        <p:nvSpPr>
          <p:cNvPr id="14" name="Text 11">
            <a:extLst>
              <a:ext uri="{FF2B5EF4-FFF2-40B4-BE49-F238E27FC236}">
                <a16:creationId xmlns:a16="http://schemas.microsoft.com/office/drawing/2014/main" id="{BB711ED9-A973-CD57-756B-D413F7EA0C6E}"/>
              </a:ext>
            </a:extLst>
          </p:cNvPr>
          <p:cNvSpPr/>
          <p:nvPr/>
        </p:nvSpPr>
        <p:spPr>
          <a:xfrm>
            <a:off x="9112568" y="7242691"/>
            <a:ext cx="1891546" cy="236458"/>
          </a:xfrm>
          <a:prstGeom prst="rect">
            <a:avLst/>
          </a:prstGeom>
          <a:noFill/>
          <a:ln/>
        </p:spPr>
        <p:txBody>
          <a:bodyPr wrap="none" lIns="0" tIns="0" rIns="0" bIns="0" rtlCol="0" anchor="t"/>
          <a:lstStyle/>
          <a:p>
            <a:pPr marL="0" indent="0" algn="ctr">
              <a:lnSpc>
                <a:spcPts val="1850"/>
              </a:lnSpc>
              <a:buNone/>
            </a:pPr>
            <a:r>
              <a:rPr lang="en-US" sz="1450" dirty="0">
                <a:solidFill>
                  <a:srgbClr val="CFD0D8"/>
                </a:solidFill>
                <a:latin typeface="Roboto Medium" pitchFamily="34" charset="0"/>
                <a:ea typeface="Roboto Medium" pitchFamily="34" charset="-122"/>
                <a:cs typeface="Roboto Medium" pitchFamily="34" charset="-120"/>
              </a:rPr>
              <a:t>Minutes</a:t>
            </a:r>
            <a:endParaRPr lang="en-US" sz="1450" dirty="0"/>
          </a:p>
        </p:txBody>
      </p:sp>
      <p:sp>
        <p:nvSpPr>
          <p:cNvPr id="15" name="Text 12">
            <a:extLst>
              <a:ext uri="{FF2B5EF4-FFF2-40B4-BE49-F238E27FC236}">
                <a16:creationId xmlns:a16="http://schemas.microsoft.com/office/drawing/2014/main" id="{EDB88B4A-33F3-6D21-3053-CE49A44D1691}"/>
              </a:ext>
            </a:extLst>
          </p:cNvPr>
          <p:cNvSpPr/>
          <p:nvPr/>
        </p:nvSpPr>
        <p:spPr>
          <a:xfrm>
            <a:off x="6015990" y="7569875"/>
            <a:ext cx="8084820" cy="242054"/>
          </a:xfrm>
          <a:prstGeom prst="rect">
            <a:avLst/>
          </a:prstGeom>
          <a:noFill/>
          <a:ln/>
        </p:spPr>
        <p:txBody>
          <a:bodyPr wrap="none" lIns="0" tIns="0" rIns="0" bIns="0" rtlCol="0" anchor="t"/>
          <a:lstStyle/>
          <a:p>
            <a:pPr marL="0" indent="0" algn="ctr">
              <a:lnSpc>
                <a:spcPts val="1900"/>
              </a:lnSpc>
              <a:buNone/>
            </a:pPr>
            <a:r>
              <a:rPr lang="en-US" sz="1150" dirty="0">
                <a:solidFill>
                  <a:srgbClr val="CFD0D8"/>
                </a:solidFill>
                <a:latin typeface="Roboto" pitchFamily="34" charset="0"/>
                <a:ea typeface="Roboto" pitchFamily="34" charset="-122"/>
                <a:cs typeface="Roboto" pitchFamily="34" charset="-120"/>
              </a:rPr>
              <a:t>Total execution time</a:t>
            </a:r>
            <a:endParaRPr lang="en-US" sz="1150" dirty="0"/>
          </a:p>
        </p:txBody>
      </p:sp>
      <p:sp>
        <p:nvSpPr>
          <p:cNvPr id="16" name="Arrow: Right 15">
            <a:hlinkClick r:id="rId3"/>
            <a:extLst>
              <a:ext uri="{FF2B5EF4-FFF2-40B4-BE49-F238E27FC236}">
                <a16:creationId xmlns:a16="http://schemas.microsoft.com/office/drawing/2014/main" id="{E2BF1F6C-C92A-6892-8057-02807C36854F}"/>
              </a:ext>
            </a:extLst>
          </p:cNvPr>
          <p:cNvSpPr/>
          <p:nvPr/>
        </p:nvSpPr>
        <p:spPr>
          <a:xfrm>
            <a:off x="13337177" y="7299107"/>
            <a:ext cx="809897" cy="608086"/>
          </a:xfrm>
          <a:prstGeom prst="rightArrow">
            <a:avLst/>
          </a:prstGeom>
          <a:solidFill>
            <a:srgbClr val="00246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0835862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621A3B-3AD3-4263-597D-0DFF4BFFC2E9}"/>
            </a:ext>
          </a:extLst>
        </p:cNvPr>
        <p:cNvGrpSpPr/>
        <p:nvPr/>
      </p:nvGrpSpPr>
      <p:grpSpPr>
        <a:xfrm>
          <a:off x="0" y="0"/>
          <a:ext cx="0" cy="0"/>
          <a:chOff x="0" y="0"/>
          <a:chExt cx="0" cy="0"/>
        </a:xfrm>
      </p:grpSpPr>
      <p:pic>
        <p:nvPicPr>
          <p:cNvPr id="26" name="Picture 25">
            <a:extLst>
              <a:ext uri="{FF2B5EF4-FFF2-40B4-BE49-F238E27FC236}">
                <a16:creationId xmlns:a16="http://schemas.microsoft.com/office/drawing/2014/main" id="{637F081D-BB25-A763-DF10-750FF29B14B2}"/>
              </a:ext>
            </a:extLst>
          </p:cNvPr>
          <p:cNvPicPr>
            <a:picLocks noChangeAspect="1"/>
          </p:cNvPicPr>
          <p:nvPr/>
        </p:nvPicPr>
        <p:blipFill>
          <a:blip r:embed="rId2"/>
          <a:stretch>
            <a:fillRect/>
          </a:stretch>
        </p:blipFill>
        <p:spPr>
          <a:xfrm>
            <a:off x="1751363" y="405576"/>
            <a:ext cx="11127673" cy="7418448"/>
          </a:xfrm>
          <a:prstGeom prst="roundRect">
            <a:avLst>
              <a:gd name="adj" fmla="val 4167"/>
            </a:avLst>
          </a:prstGeom>
          <a:solidFill>
            <a:srgbClr val="FFFFFF"/>
          </a:solidFill>
          <a:ln w="7620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
        <p:nvSpPr>
          <p:cNvPr id="27" name="Arrow: Right 26">
            <a:hlinkClick r:id="rId3"/>
            <a:extLst>
              <a:ext uri="{FF2B5EF4-FFF2-40B4-BE49-F238E27FC236}">
                <a16:creationId xmlns:a16="http://schemas.microsoft.com/office/drawing/2014/main" id="{03E32731-5B62-ED78-7E4C-B9B679A5D6DD}"/>
              </a:ext>
            </a:extLst>
          </p:cNvPr>
          <p:cNvSpPr/>
          <p:nvPr/>
        </p:nvSpPr>
        <p:spPr>
          <a:xfrm>
            <a:off x="13337177" y="7299107"/>
            <a:ext cx="809897" cy="608086"/>
          </a:xfrm>
          <a:prstGeom prst="rightArrow">
            <a:avLst/>
          </a:prstGeom>
          <a:solidFill>
            <a:srgbClr val="00246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7467901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287723-D826-3DB3-3571-81C623FA0BD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591BAA86-07B0-1206-7C5B-1C2F1F3992C8}"/>
              </a:ext>
            </a:extLst>
          </p:cNvPr>
          <p:cNvSpPr/>
          <p:nvPr/>
        </p:nvSpPr>
        <p:spPr>
          <a:xfrm>
            <a:off x="793790" y="2358509"/>
            <a:ext cx="8653105"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Key Findings &amp; Recommendations</a:t>
            </a:r>
            <a:endParaRPr lang="en-US" sz="4450" dirty="0"/>
          </a:p>
        </p:txBody>
      </p:sp>
      <p:sp>
        <p:nvSpPr>
          <p:cNvPr id="3" name="Text 1">
            <a:extLst>
              <a:ext uri="{FF2B5EF4-FFF2-40B4-BE49-F238E27FC236}">
                <a16:creationId xmlns:a16="http://schemas.microsoft.com/office/drawing/2014/main" id="{66665237-C6BD-6208-465F-ECA4D6A08CB1}"/>
              </a:ext>
            </a:extLst>
          </p:cNvPr>
          <p:cNvSpPr/>
          <p:nvPr/>
        </p:nvSpPr>
        <p:spPr>
          <a:xfrm>
            <a:off x="793790" y="36342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Roboto Medium" pitchFamily="34" charset="0"/>
                <a:ea typeface="Roboto Medium" pitchFamily="34" charset="-122"/>
                <a:cs typeface="Roboto Medium" pitchFamily="34" charset="-120"/>
              </a:rPr>
              <a:t>API Testing</a:t>
            </a:r>
            <a:endParaRPr lang="en-US" sz="2200" dirty="0"/>
          </a:p>
        </p:txBody>
      </p:sp>
      <p:sp>
        <p:nvSpPr>
          <p:cNvPr id="4" name="Text 2">
            <a:extLst>
              <a:ext uri="{FF2B5EF4-FFF2-40B4-BE49-F238E27FC236}">
                <a16:creationId xmlns:a16="http://schemas.microsoft.com/office/drawing/2014/main" id="{9C039FDE-CEDC-EACE-2CFA-1B7E92B1CC72}"/>
              </a:ext>
            </a:extLst>
          </p:cNvPr>
          <p:cNvSpPr/>
          <p:nvPr/>
        </p:nvSpPr>
        <p:spPr>
          <a:xfrm>
            <a:off x="793790" y="4215408"/>
            <a:ext cx="3978116" cy="1451610"/>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Investigate 9 failed tests in transaction and loan operations. Review API response formats to ensure correct data structures.</a:t>
            </a:r>
            <a:endParaRPr lang="en-US" sz="1750" dirty="0"/>
          </a:p>
        </p:txBody>
      </p:sp>
      <p:sp>
        <p:nvSpPr>
          <p:cNvPr id="5" name="Text 3">
            <a:extLst>
              <a:ext uri="{FF2B5EF4-FFF2-40B4-BE49-F238E27FC236}">
                <a16:creationId xmlns:a16="http://schemas.microsoft.com/office/drawing/2014/main" id="{203C510E-F15A-8C23-A964-C34E181D02BA}"/>
              </a:ext>
            </a:extLst>
          </p:cNvPr>
          <p:cNvSpPr/>
          <p:nvPr/>
        </p:nvSpPr>
        <p:spPr>
          <a:xfrm>
            <a:off x="5332928" y="36342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Roboto Medium" pitchFamily="34" charset="0"/>
                <a:ea typeface="Roboto Medium" pitchFamily="34" charset="-122"/>
                <a:cs typeface="Roboto Medium" pitchFamily="34" charset="-120"/>
              </a:rPr>
              <a:t>Performance Testing</a:t>
            </a:r>
            <a:endParaRPr lang="en-US" sz="2200" dirty="0"/>
          </a:p>
        </p:txBody>
      </p:sp>
      <p:sp>
        <p:nvSpPr>
          <p:cNvPr id="6" name="Text 4">
            <a:extLst>
              <a:ext uri="{FF2B5EF4-FFF2-40B4-BE49-F238E27FC236}">
                <a16:creationId xmlns:a16="http://schemas.microsoft.com/office/drawing/2014/main" id="{F5713B79-2ECB-FABE-1D88-39DA120632BC}"/>
              </a:ext>
            </a:extLst>
          </p:cNvPr>
          <p:cNvSpPr/>
          <p:nvPr/>
        </p:nvSpPr>
        <p:spPr>
          <a:xfrm>
            <a:off x="5332928" y="4215408"/>
            <a:ext cx="3978116" cy="1451610"/>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Address account creation failures. Optimize critical transactions with high response times. Scale resources during peak loads.</a:t>
            </a:r>
            <a:endParaRPr lang="en-US" sz="1750" dirty="0"/>
          </a:p>
        </p:txBody>
      </p:sp>
      <p:sp>
        <p:nvSpPr>
          <p:cNvPr id="7" name="Text 5">
            <a:extLst>
              <a:ext uri="{FF2B5EF4-FFF2-40B4-BE49-F238E27FC236}">
                <a16:creationId xmlns:a16="http://schemas.microsoft.com/office/drawing/2014/main" id="{4FD3D6AB-EEE8-D2F2-CF19-3D72263FC530}"/>
              </a:ext>
            </a:extLst>
          </p:cNvPr>
          <p:cNvSpPr/>
          <p:nvPr/>
        </p:nvSpPr>
        <p:spPr>
          <a:xfrm>
            <a:off x="9872067" y="36342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Roboto Medium" pitchFamily="34" charset="0"/>
                <a:ea typeface="Roboto Medium" pitchFamily="34" charset="-122"/>
                <a:cs typeface="Roboto Medium" pitchFamily="34" charset="-120"/>
              </a:rPr>
              <a:t>Functional Testing</a:t>
            </a:r>
            <a:endParaRPr lang="en-US" sz="2200" dirty="0"/>
          </a:p>
        </p:txBody>
      </p:sp>
      <p:sp>
        <p:nvSpPr>
          <p:cNvPr id="8" name="Text 6">
            <a:extLst>
              <a:ext uri="{FF2B5EF4-FFF2-40B4-BE49-F238E27FC236}">
                <a16:creationId xmlns:a16="http://schemas.microsoft.com/office/drawing/2014/main" id="{F5716ED7-B16B-7314-9259-BF2AEC203877}"/>
              </a:ext>
            </a:extLst>
          </p:cNvPr>
          <p:cNvSpPr/>
          <p:nvPr/>
        </p:nvSpPr>
        <p:spPr>
          <a:xfrm>
            <a:off x="9872067" y="4215408"/>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Fix transaction search by ID functionality. Implement more robust error handling for internal server errors.</a:t>
            </a:r>
            <a:endParaRPr lang="en-US" sz="1750" dirty="0"/>
          </a:p>
        </p:txBody>
      </p:sp>
    </p:spTree>
    <p:extLst>
      <p:ext uri="{BB962C8B-B14F-4D97-AF65-F5344CB8AC3E}">
        <p14:creationId xmlns:p14="http://schemas.microsoft.com/office/powerpoint/2010/main" val="270459343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B13DF5-62A4-064B-5EE7-6433D1DD102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836BD07C-8F2F-8BBA-E60B-1358AADB831F}"/>
              </a:ext>
            </a:extLst>
          </p:cNvPr>
          <p:cNvSpPr/>
          <p:nvPr/>
        </p:nvSpPr>
        <p:spPr>
          <a:xfrm>
            <a:off x="3656078" y="4206246"/>
            <a:ext cx="7318244" cy="940526"/>
          </a:xfrm>
          <a:prstGeom prst="rect">
            <a:avLst/>
          </a:prstGeom>
          <a:noFill/>
          <a:ln/>
        </p:spPr>
        <p:txBody>
          <a:bodyPr wrap="none" lIns="0" tIns="0" rIns="0" bIns="0" rtlCol="0" anchor="t"/>
          <a:lstStyle/>
          <a:p>
            <a:pPr marL="0" indent="0" algn="ctr">
              <a:lnSpc>
                <a:spcPts val="5550"/>
              </a:lnSpc>
              <a:buNone/>
            </a:pPr>
            <a:r>
              <a:rPr lang="en-US" sz="11500" dirty="0">
                <a:solidFill>
                  <a:srgbClr val="FFFFFF"/>
                </a:solidFill>
                <a:latin typeface="Roboto Medium" pitchFamily="34" charset="0"/>
                <a:ea typeface="Roboto Medium" pitchFamily="34" charset="-122"/>
                <a:cs typeface="Roboto Medium" pitchFamily="34" charset="-120"/>
              </a:rPr>
              <a:t>Thank You</a:t>
            </a:r>
          </a:p>
        </p:txBody>
      </p:sp>
    </p:spTree>
    <p:extLst>
      <p:ext uri="{BB962C8B-B14F-4D97-AF65-F5344CB8AC3E}">
        <p14:creationId xmlns:p14="http://schemas.microsoft.com/office/powerpoint/2010/main" val="191728760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3">
            <a:extLst>
              <a:ext uri="{FF2B5EF4-FFF2-40B4-BE49-F238E27FC236}">
                <a16:creationId xmlns:a16="http://schemas.microsoft.com/office/drawing/2014/main" id="{F6A099BE-9FE1-2A65-084F-E7F4E97B7DD6}"/>
              </a:ext>
            </a:extLst>
          </p:cNvPr>
          <p:cNvSpPr/>
          <p:nvPr/>
        </p:nvSpPr>
        <p:spPr>
          <a:xfrm>
            <a:off x="473202" y="1397717"/>
            <a:ext cx="8082969" cy="5551720"/>
          </a:xfrm>
          <a:prstGeom prst="rect">
            <a:avLst/>
          </a:prstGeom>
          <a:noFill/>
          <a:ln/>
        </p:spPr>
        <p:txBody>
          <a:bodyPr wrap="none" lIns="0" tIns="0" rIns="0" bIns="0" rtlCol="0" anchor="t"/>
          <a:lstStyle/>
          <a:p>
            <a:pPr>
              <a:lnSpc>
                <a:spcPct val="150000"/>
              </a:lnSpc>
              <a:spcAft>
                <a:spcPts val="1200"/>
              </a:spcAft>
            </a:pPr>
            <a:endParaRPr lang="en-US" sz="2800" dirty="0">
              <a:solidFill>
                <a:srgbClr val="CFD0D8"/>
              </a:solidFill>
              <a:latin typeface="Roboto bold" panose="02000000000000000000" pitchFamily="2" charset="0"/>
              <a:ea typeface="Roboto bold" panose="02000000000000000000" pitchFamily="2" charset="0"/>
              <a:cs typeface="Roboto bold" panose="02000000000000000000" pitchFamily="2" charset="0"/>
            </a:endParaRPr>
          </a:p>
          <a:p>
            <a:pPr>
              <a:lnSpc>
                <a:spcPct val="150000"/>
              </a:lnSpc>
              <a:spcAft>
                <a:spcPts val="1200"/>
              </a:spcAft>
            </a:pPr>
            <a:r>
              <a:rPr lang="en-US" sz="4800" dirty="0">
                <a:solidFill>
                  <a:srgbClr val="FFFFFF"/>
                </a:solidFill>
                <a:latin typeface="Roboto Medium" pitchFamily="34" charset="0"/>
                <a:ea typeface="Roboto Medium" pitchFamily="34" charset="-122"/>
                <a:cs typeface="Roboto Medium" pitchFamily="34" charset="-120"/>
              </a:rPr>
              <a:t>✅</a:t>
            </a:r>
            <a:r>
              <a:rPr lang="en-US" sz="2800" dirty="0">
                <a:solidFill>
                  <a:srgbClr val="FFFFFF"/>
                </a:solidFill>
                <a:latin typeface="Roboto Medium" pitchFamily="34" charset="0"/>
                <a:ea typeface="Roboto Medium" pitchFamily="34" charset="-122"/>
                <a:cs typeface="Roboto Medium" pitchFamily="34" charset="-120"/>
              </a:rPr>
              <a:t> </a:t>
            </a:r>
            <a:r>
              <a:rPr lang="en-US" sz="4450" dirty="0">
                <a:solidFill>
                  <a:srgbClr val="FFFFFF"/>
                </a:solidFill>
                <a:latin typeface="Roboto Medium" pitchFamily="34" charset="0"/>
                <a:ea typeface="Roboto Medium" pitchFamily="34" charset="-122"/>
                <a:cs typeface="Roboto Medium" pitchFamily="34" charset="-120"/>
              </a:rPr>
              <a:t>Presented by</a:t>
            </a:r>
          </a:p>
          <a:p>
            <a:pPr lvl="1">
              <a:lnSpc>
                <a:spcPct val="150000"/>
              </a:lnSpc>
            </a:pPr>
            <a:endParaRPr lang="ar-EG" sz="1000" dirty="0">
              <a:solidFill>
                <a:srgbClr val="CFD0D8"/>
              </a:solidFill>
              <a:latin typeface="Roboto" panose="02000000000000000000" pitchFamily="2" charset="0"/>
              <a:ea typeface="Roboto" panose="02000000000000000000" pitchFamily="2" charset="0"/>
              <a:cs typeface="Roboto" panose="02000000000000000000" pitchFamily="2" charset="0"/>
            </a:endParaRPr>
          </a:p>
          <a:p>
            <a:pPr marL="692150" lvl="1" indent="-182880" algn="just">
              <a:spcBef>
                <a:spcPts val="600"/>
              </a:spcBef>
              <a:spcAft>
                <a:spcPts val="800"/>
              </a:spcAft>
              <a:buFont typeface="Arial" panose="020B0604020202020204" pitchFamily="34" charset="0"/>
              <a:buChar char="•"/>
            </a:pPr>
            <a:r>
              <a:rPr lang="en-US" sz="2800" dirty="0">
                <a:solidFill>
                  <a:srgbClr val="CFD0D8"/>
                </a:solidFill>
                <a:latin typeface="Roboto Medium" pitchFamily="34" charset="0"/>
                <a:ea typeface="Roboto Medium" pitchFamily="34" charset="-122"/>
                <a:cs typeface="Roboto Medium" pitchFamily="34" charset="-120"/>
              </a:rPr>
              <a:t>Abdelrahman Abodief Mohamed</a:t>
            </a:r>
          </a:p>
          <a:p>
            <a:pPr marL="692150" lvl="1" indent="-182880" algn="just">
              <a:spcBef>
                <a:spcPts val="600"/>
              </a:spcBef>
              <a:spcAft>
                <a:spcPts val="800"/>
              </a:spcAft>
              <a:buFont typeface="Arial" panose="020B0604020202020204" pitchFamily="34" charset="0"/>
              <a:buChar char="•"/>
            </a:pPr>
            <a:r>
              <a:rPr lang="en-US" sz="2800" dirty="0">
                <a:solidFill>
                  <a:srgbClr val="CFD0D8"/>
                </a:solidFill>
                <a:latin typeface="Roboto Medium" pitchFamily="34" charset="0"/>
                <a:ea typeface="Roboto Medium" pitchFamily="34" charset="-122"/>
                <a:cs typeface="Roboto Medium" pitchFamily="34" charset="-120"/>
              </a:rPr>
              <a:t>Areej Abdulkader </a:t>
            </a:r>
            <a:r>
              <a:rPr lang="en-US" sz="2800" dirty="0" err="1">
                <a:solidFill>
                  <a:srgbClr val="CFD0D8"/>
                </a:solidFill>
                <a:latin typeface="Roboto Medium" pitchFamily="34" charset="0"/>
                <a:ea typeface="Roboto Medium" pitchFamily="34" charset="-122"/>
                <a:cs typeface="Roboto Medium" pitchFamily="34" charset="-120"/>
              </a:rPr>
              <a:t>Abdulkader</a:t>
            </a:r>
            <a:r>
              <a:rPr lang="en-US" sz="2800" dirty="0">
                <a:solidFill>
                  <a:srgbClr val="CFD0D8"/>
                </a:solidFill>
                <a:latin typeface="Roboto Medium" pitchFamily="34" charset="0"/>
                <a:ea typeface="Roboto Medium" pitchFamily="34" charset="-122"/>
                <a:cs typeface="Roboto Medium" pitchFamily="34" charset="-120"/>
              </a:rPr>
              <a:t> Gouda</a:t>
            </a:r>
          </a:p>
          <a:p>
            <a:pPr marL="692150" lvl="1" indent="-182880" algn="just">
              <a:spcBef>
                <a:spcPts val="600"/>
              </a:spcBef>
              <a:spcAft>
                <a:spcPts val="800"/>
              </a:spcAft>
              <a:buFont typeface="Arial" panose="020B0604020202020204" pitchFamily="34" charset="0"/>
              <a:buChar char="•"/>
            </a:pPr>
            <a:r>
              <a:rPr lang="en-US" sz="2800" dirty="0">
                <a:solidFill>
                  <a:srgbClr val="CFD0D8"/>
                </a:solidFill>
                <a:latin typeface="Roboto Medium" pitchFamily="34" charset="0"/>
                <a:ea typeface="Roboto Medium" pitchFamily="34" charset="-122"/>
                <a:cs typeface="Roboto Medium" pitchFamily="34" charset="-120"/>
              </a:rPr>
              <a:t>Alaa Shalaby </a:t>
            </a:r>
            <a:r>
              <a:rPr lang="en-US" sz="2800" dirty="0" err="1">
                <a:solidFill>
                  <a:srgbClr val="CFD0D8"/>
                </a:solidFill>
                <a:latin typeface="Roboto Medium" pitchFamily="34" charset="0"/>
                <a:ea typeface="Roboto Medium" pitchFamily="34" charset="-122"/>
                <a:cs typeface="Roboto Medium" pitchFamily="34" charset="-120"/>
              </a:rPr>
              <a:t>AbdAllah</a:t>
            </a:r>
            <a:r>
              <a:rPr lang="en-US" sz="2800" dirty="0">
                <a:solidFill>
                  <a:srgbClr val="CFD0D8"/>
                </a:solidFill>
                <a:latin typeface="Roboto Medium" pitchFamily="34" charset="0"/>
                <a:ea typeface="Roboto Medium" pitchFamily="34" charset="-122"/>
                <a:cs typeface="Roboto Medium" pitchFamily="34" charset="-120"/>
              </a:rPr>
              <a:t>	</a:t>
            </a:r>
          </a:p>
          <a:p>
            <a:pPr marL="692150" lvl="1" indent="-182880" algn="just">
              <a:spcBef>
                <a:spcPts val="600"/>
              </a:spcBef>
              <a:spcAft>
                <a:spcPts val="800"/>
              </a:spcAft>
              <a:buFont typeface="Arial" panose="020B0604020202020204" pitchFamily="34" charset="0"/>
              <a:buChar char="•"/>
            </a:pPr>
            <a:r>
              <a:rPr lang="en-US" sz="2800" dirty="0">
                <a:solidFill>
                  <a:srgbClr val="CFD0D8"/>
                </a:solidFill>
                <a:latin typeface="Roboto Medium" pitchFamily="34" charset="0"/>
                <a:ea typeface="Roboto Medium" pitchFamily="34" charset="-122"/>
                <a:cs typeface="Roboto Medium" pitchFamily="34" charset="-120"/>
              </a:rPr>
              <a:t>Doaa </a:t>
            </a:r>
            <a:r>
              <a:rPr lang="en-US" sz="2800" dirty="0" err="1">
                <a:solidFill>
                  <a:srgbClr val="CFD0D8"/>
                </a:solidFill>
                <a:latin typeface="Roboto Medium" pitchFamily="34" charset="0"/>
                <a:ea typeface="Roboto Medium" pitchFamily="34" charset="-122"/>
                <a:cs typeface="Roboto Medium" pitchFamily="34" charset="-120"/>
              </a:rPr>
              <a:t>Azazy</a:t>
            </a:r>
            <a:r>
              <a:rPr lang="en-US" sz="2800" dirty="0">
                <a:solidFill>
                  <a:srgbClr val="CFD0D8"/>
                </a:solidFill>
                <a:latin typeface="Roboto Medium" pitchFamily="34" charset="0"/>
                <a:ea typeface="Roboto Medium" pitchFamily="34" charset="-122"/>
                <a:cs typeface="Roboto Medium" pitchFamily="34" charset="-120"/>
              </a:rPr>
              <a:t> Salem</a:t>
            </a:r>
          </a:p>
          <a:p>
            <a:pPr marL="692150" lvl="1" indent="-182880" algn="just">
              <a:spcBef>
                <a:spcPts val="600"/>
              </a:spcBef>
              <a:spcAft>
                <a:spcPts val="800"/>
              </a:spcAft>
              <a:buFont typeface="Arial" panose="020B0604020202020204" pitchFamily="34" charset="0"/>
              <a:buChar char="•"/>
            </a:pPr>
            <a:r>
              <a:rPr lang="en-US" sz="2800" dirty="0">
                <a:solidFill>
                  <a:srgbClr val="CFD0D8"/>
                </a:solidFill>
                <a:latin typeface="Roboto Medium" pitchFamily="34" charset="0"/>
                <a:ea typeface="Roboto Medium" pitchFamily="34" charset="-122"/>
                <a:cs typeface="Roboto Medium" pitchFamily="34" charset="-120"/>
              </a:rPr>
              <a:t>Marwan Mahmoud Hashem</a:t>
            </a:r>
          </a:p>
        </p:txBody>
      </p:sp>
      <p:pic>
        <p:nvPicPr>
          <p:cNvPr id="9" name="Picture 8">
            <a:extLst>
              <a:ext uri="{FF2B5EF4-FFF2-40B4-BE49-F238E27FC236}">
                <a16:creationId xmlns:a16="http://schemas.microsoft.com/office/drawing/2014/main" id="{51D0B91B-79AD-3ABB-69F0-73F402ECBD40}"/>
              </a:ext>
            </a:extLst>
          </p:cNvPr>
          <p:cNvPicPr>
            <a:picLocks noChangeAspect="1"/>
          </p:cNvPicPr>
          <p:nvPr/>
        </p:nvPicPr>
        <p:blipFill>
          <a:blip r:embed="rId2">
            <a:duotone>
              <a:srgbClr val="4472C4">
                <a:shade val="45000"/>
                <a:satMod val="135000"/>
              </a:srgbClr>
              <a:prstClr val="white"/>
            </a:duotone>
            <a:extLst>
              <a:ext uri="{BEBA8EAE-BF5A-486C-A8C5-ECC9F3942E4B}">
                <a14:imgProps xmlns:a14="http://schemas.microsoft.com/office/drawing/2010/main">
                  <a14:imgLayer r:embed="rId3">
                    <a14:imgEffect>
                      <a14:backgroundRemoval t="10000" b="90000" l="10000" r="90000">
                        <a14:backgroundMark x1="36875" y1="59429" x2="36875" y2="59429"/>
                      </a14:backgroundRemoval>
                    </a14:imgEffect>
                  </a14:imgLayer>
                </a14:imgProps>
              </a:ext>
              <a:ext uri="{28A0092B-C50C-407E-A947-70E740481C1C}">
                <a14:useLocalDpi xmlns:a14="http://schemas.microsoft.com/office/drawing/2010/main" val="0"/>
              </a:ext>
            </a:extLst>
          </a:blip>
          <a:srcRect l="32768" r="31786" b="11837"/>
          <a:stretch/>
        </p:blipFill>
        <p:spPr>
          <a:xfrm>
            <a:off x="8791302" y="548640"/>
            <a:ext cx="5185955" cy="7053942"/>
          </a:xfrm>
          <a:prstGeom prst="rect">
            <a:avLst/>
          </a:prstGeom>
        </p:spPr>
      </p:pic>
    </p:spTree>
    <p:extLst>
      <p:ext uri="{BB962C8B-B14F-4D97-AF65-F5344CB8AC3E}">
        <p14:creationId xmlns:p14="http://schemas.microsoft.com/office/powerpoint/2010/main" val="25665108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AD856E-CA95-91DE-461D-681E48891464}"/>
            </a:ext>
          </a:extLst>
        </p:cNvPr>
        <p:cNvGrpSpPr/>
        <p:nvPr/>
      </p:nvGrpSpPr>
      <p:grpSpPr>
        <a:xfrm>
          <a:off x="0" y="0"/>
          <a:ext cx="0" cy="0"/>
          <a:chOff x="0" y="0"/>
          <a:chExt cx="0" cy="0"/>
        </a:xfrm>
      </p:grpSpPr>
      <p:sp>
        <p:nvSpPr>
          <p:cNvPr id="5" name="Text 3">
            <a:extLst>
              <a:ext uri="{FF2B5EF4-FFF2-40B4-BE49-F238E27FC236}">
                <a16:creationId xmlns:a16="http://schemas.microsoft.com/office/drawing/2014/main" id="{8C912554-26BD-D2E1-5458-11FA96F1F1D4}"/>
              </a:ext>
            </a:extLst>
          </p:cNvPr>
          <p:cNvSpPr/>
          <p:nvPr/>
        </p:nvSpPr>
        <p:spPr>
          <a:xfrm>
            <a:off x="625213" y="1634476"/>
            <a:ext cx="13495735" cy="2219070"/>
          </a:xfrm>
          <a:prstGeom prst="rect">
            <a:avLst/>
          </a:prstGeom>
          <a:noFill/>
          <a:ln/>
        </p:spPr>
        <p:txBody>
          <a:bodyPr wrap="square" lIns="0" tIns="0" rIns="0" bIns="0" rtlCol="0" anchor="t"/>
          <a:lstStyle/>
          <a:p>
            <a:pPr algn="just">
              <a:lnSpc>
                <a:spcPts val="5550"/>
              </a:lnSpc>
            </a:pPr>
            <a:r>
              <a:rPr lang="en-US" sz="4450" dirty="0">
                <a:solidFill>
                  <a:srgbClr val="FFFFFF"/>
                </a:solidFill>
                <a:latin typeface="Roboto Medium" pitchFamily="34" charset="0"/>
                <a:ea typeface="Roboto Medium" pitchFamily="34" charset="-122"/>
                <a:cs typeface="Roboto Medium" pitchFamily="34" charset="-120"/>
              </a:rPr>
              <a:t>🌟 Welcome</a:t>
            </a:r>
            <a:r>
              <a:rPr lang="en-US" sz="700" dirty="0">
                <a:solidFill>
                  <a:srgbClr val="FFFFFF"/>
                </a:solidFill>
                <a:latin typeface="Roboto Medium" pitchFamily="34" charset="0"/>
                <a:ea typeface="Roboto Medium" pitchFamily="34" charset="-122"/>
                <a:cs typeface="Roboto Medium" pitchFamily="34" charset="-120"/>
              </a:rPr>
              <a:t> </a:t>
            </a:r>
            <a:endParaRPr lang="en-US" sz="1200" dirty="0">
              <a:solidFill>
                <a:srgbClr val="FFFFFF"/>
              </a:solidFill>
              <a:latin typeface="Roboto Medium" pitchFamily="34" charset="0"/>
              <a:ea typeface="Roboto Medium" pitchFamily="34" charset="-122"/>
              <a:cs typeface="Roboto Medium" pitchFamily="34" charset="-120"/>
            </a:endParaRPr>
          </a:p>
          <a:p>
            <a:pPr algn="just">
              <a:buNone/>
            </a:pPr>
            <a:endParaRPr lang="en-US" sz="1100" dirty="0">
              <a:solidFill>
                <a:srgbClr val="CFD0D8"/>
              </a:solidFill>
              <a:latin typeface="Roboto Medium" pitchFamily="34" charset="0"/>
              <a:ea typeface="Roboto Medium" pitchFamily="34" charset="-122"/>
              <a:cs typeface="Roboto Medium" pitchFamily="34" charset="-120"/>
            </a:endParaRPr>
          </a:p>
          <a:p>
            <a:pPr algn="just">
              <a:buNone/>
            </a:pPr>
            <a:endParaRPr lang="en-US" sz="1100" dirty="0">
              <a:solidFill>
                <a:srgbClr val="CFD0D8"/>
              </a:solidFill>
              <a:latin typeface="Roboto Medium" pitchFamily="34" charset="0"/>
              <a:ea typeface="Roboto Medium" pitchFamily="34" charset="-122"/>
              <a:cs typeface="Roboto Medium" pitchFamily="34" charset="-120"/>
            </a:endParaRPr>
          </a:p>
          <a:p>
            <a:pPr algn="just">
              <a:buNone/>
            </a:pPr>
            <a:r>
              <a:rPr lang="en-US" sz="1100" dirty="0">
                <a:solidFill>
                  <a:srgbClr val="CFD0D8"/>
                </a:solidFill>
                <a:latin typeface="Roboto Medium" pitchFamily="34" charset="0"/>
                <a:ea typeface="Roboto Medium" pitchFamily="34" charset="-122"/>
                <a:cs typeface="Roboto Medium" pitchFamily="34" charset="-120"/>
              </a:rPr>
              <a:t> </a:t>
            </a:r>
            <a:endParaRPr lang="en-US" sz="3200" dirty="0">
              <a:solidFill>
                <a:srgbClr val="CFD0D8"/>
              </a:solidFill>
              <a:latin typeface="Roboto Medium" pitchFamily="34" charset="0"/>
              <a:ea typeface="Roboto Medium" pitchFamily="34" charset="-122"/>
              <a:cs typeface="Roboto Medium" pitchFamily="34" charset="-120"/>
            </a:endParaRPr>
          </a:p>
          <a:p>
            <a:pPr algn="just"/>
            <a:r>
              <a:rPr lang="en-US" sz="2000" dirty="0">
                <a:solidFill>
                  <a:srgbClr val="CFD0D8"/>
                </a:solidFill>
                <a:latin typeface="Roboto" pitchFamily="34" charset="0"/>
                <a:ea typeface="Roboto" pitchFamily="34" charset="-122"/>
                <a:cs typeface="Roboto" pitchFamily="34" charset="-120"/>
              </a:rPr>
              <a:t>Welcome to our project on Automated Testing for </a:t>
            </a:r>
            <a:r>
              <a:rPr lang="en-US" sz="2000" dirty="0" err="1">
                <a:solidFill>
                  <a:srgbClr val="CFD0D8"/>
                </a:solidFill>
                <a:latin typeface="Roboto" pitchFamily="34" charset="0"/>
                <a:ea typeface="Roboto" pitchFamily="34" charset="-122"/>
                <a:cs typeface="Roboto" pitchFamily="34" charset="-120"/>
              </a:rPr>
              <a:t>ParaBank</a:t>
            </a:r>
            <a:r>
              <a:rPr lang="en-US" sz="2000" dirty="0">
                <a:solidFill>
                  <a:srgbClr val="CFD0D8"/>
                </a:solidFill>
                <a:latin typeface="Roboto" pitchFamily="34" charset="0"/>
                <a:ea typeface="Roboto" pitchFamily="34" charset="-122"/>
                <a:cs typeface="Roboto" pitchFamily="34" charset="-120"/>
              </a:rPr>
              <a:t>, a demo online banking application designed for testing practice. In this project, we designed and implemented a robust testing framework that covers UI testing, API testing, performance testing, and end-to-end validation using modern tools and methodologies.</a:t>
            </a:r>
          </a:p>
        </p:txBody>
      </p:sp>
      <p:sp>
        <p:nvSpPr>
          <p:cNvPr id="4" name="Text 3">
            <a:extLst>
              <a:ext uri="{FF2B5EF4-FFF2-40B4-BE49-F238E27FC236}">
                <a16:creationId xmlns:a16="http://schemas.microsoft.com/office/drawing/2014/main" id="{6AD432D1-2EC7-5FDC-58B8-E793EEFBF335}"/>
              </a:ext>
            </a:extLst>
          </p:cNvPr>
          <p:cNvSpPr/>
          <p:nvPr/>
        </p:nvSpPr>
        <p:spPr>
          <a:xfrm>
            <a:off x="625213" y="4444980"/>
            <a:ext cx="8709287" cy="3222922"/>
          </a:xfrm>
          <a:prstGeom prst="rect">
            <a:avLst/>
          </a:prstGeom>
          <a:noFill/>
          <a:ln/>
        </p:spPr>
        <p:txBody>
          <a:bodyPr wrap="square" lIns="0" tIns="0" rIns="0" bIns="0" rtlCol="0" anchor="t"/>
          <a:lstStyle/>
          <a:p>
            <a:pPr algn="just"/>
            <a:r>
              <a:rPr lang="en-US" sz="2000" dirty="0">
                <a:solidFill>
                  <a:srgbClr val="CFD0D8"/>
                </a:solidFill>
                <a:latin typeface="Roboto" pitchFamily="34" charset="0"/>
                <a:ea typeface="Roboto" pitchFamily="34" charset="-122"/>
                <a:cs typeface="Roboto" pitchFamily="34" charset="-120"/>
              </a:rPr>
              <a:t>Our goal was to simulate real-world testing scenarios and challenges, ensuring high reliability, usability, and performance of the application under different conditions. This project reflects our understanding of QA practices and demonstrates our ability to work collaboratively on a complete test lifecycle—from planning and execution to reporting and analysis.</a:t>
            </a:r>
          </a:p>
          <a:p>
            <a:pPr algn="just"/>
            <a:endParaRPr lang="en-US" sz="2000" dirty="0" err="1">
              <a:solidFill>
                <a:srgbClr val="CFD0D8"/>
              </a:solidFill>
              <a:latin typeface="Roboto" pitchFamily="34" charset="0"/>
              <a:ea typeface="Roboto" pitchFamily="34" charset="-122"/>
              <a:cs typeface="Roboto" pitchFamily="34" charset="-120"/>
            </a:endParaRPr>
          </a:p>
        </p:txBody>
      </p:sp>
      <p:pic>
        <p:nvPicPr>
          <p:cNvPr id="7" name="Picture 6">
            <a:extLst>
              <a:ext uri="{FF2B5EF4-FFF2-40B4-BE49-F238E27FC236}">
                <a16:creationId xmlns:a16="http://schemas.microsoft.com/office/drawing/2014/main" id="{1FBA6FEB-172C-8510-B18C-B7DED4004D7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57130" b="95278" l="3698" r="33490">
                        <a14:foregroundMark x1="21719" y1="57130" x2="21719" y2="57130"/>
                        <a14:foregroundMark x1="21719" y1="57130" x2="21979" y2="57593"/>
                        <a14:foregroundMark x1="14531" y1="77037" x2="14792" y2="77685"/>
                        <a14:foregroundMark x1="16146" y1="76574" x2="16250" y2="76759"/>
                        <a14:foregroundMark x1="25260" y1="58056" x2="25417" y2="58519"/>
                        <a14:foregroundMark x1="26927" y1="57407" x2="27031" y2="57870"/>
                      </a14:backgroundRemoval>
                    </a14:imgEffect>
                  </a14:imgLayer>
                </a14:imgProps>
              </a:ext>
              <a:ext uri="{28A0092B-C50C-407E-A947-70E740481C1C}">
                <a14:useLocalDpi xmlns:a14="http://schemas.microsoft.com/office/drawing/2010/main" val="0"/>
              </a:ext>
            </a:extLst>
          </a:blip>
          <a:srcRect l="11284" t="53175" r="62768" b="9984"/>
          <a:stretch/>
        </p:blipFill>
        <p:spPr>
          <a:xfrm>
            <a:off x="9334500" y="3997772"/>
            <a:ext cx="5028111" cy="4015737"/>
          </a:xfrm>
          <a:prstGeom prst="rect">
            <a:avLst/>
          </a:prstGeom>
        </p:spPr>
      </p:pic>
    </p:spTree>
    <p:extLst>
      <p:ext uri="{BB962C8B-B14F-4D97-AF65-F5344CB8AC3E}">
        <p14:creationId xmlns:p14="http://schemas.microsoft.com/office/powerpoint/2010/main" val="248281126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1FDFAD-47FC-2605-0F03-163BE9E10705}"/>
            </a:ext>
          </a:extLst>
        </p:cNvPr>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8957D26-87E9-FA1A-F5C5-1E86ADC74F59}"/>
              </a:ext>
            </a:extLst>
          </p:cNvPr>
          <p:cNvSpPr/>
          <p:nvPr/>
        </p:nvSpPr>
        <p:spPr>
          <a:xfrm>
            <a:off x="1008017" y="2038533"/>
            <a:ext cx="5308600" cy="2628900"/>
          </a:xfrm>
          <a:prstGeom prst="roundRect">
            <a:avLst/>
          </a:prstGeom>
          <a:solidFill>
            <a:schemeClr val="accent5">
              <a:lumMod val="60000"/>
              <a:lumOff val="40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692150" lvl="1" indent="-574675">
              <a:buFont typeface="+mj-lt"/>
              <a:buAutoNum type="arabicPeriod"/>
            </a:pPr>
            <a:r>
              <a:rPr lang="en-US" sz="2800" dirty="0">
                <a:solidFill>
                  <a:schemeClr val="tx1">
                    <a:lumMod val="85000"/>
                    <a:lumOff val="15000"/>
                  </a:schemeClr>
                </a:solidFill>
                <a:latin typeface="Roboto Medium" pitchFamily="34" charset="0"/>
                <a:ea typeface="Roboto Medium" pitchFamily="34" charset="-122"/>
                <a:cs typeface="Roboto Medium" pitchFamily="34" charset="-120"/>
              </a:rPr>
              <a:t>Project Overview</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About </a:t>
            </a:r>
            <a:r>
              <a:rPr lang="en-US" sz="2000" dirty="0" err="1">
                <a:solidFill>
                  <a:schemeClr val="tx1">
                    <a:lumMod val="85000"/>
                    <a:lumOff val="15000"/>
                  </a:schemeClr>
                </a:solidFill>
                <a:latin typeface="Roboto" pitchFamily="34" charset="0"/>
                <a:ea typeface="Roboto" pitchFamily="34" charset="-122"/>
                <a:cs typeface="Roboto" pitchFamily="34" charset="-120"/>
              </a:rPr>
              <a:t>ParaBank</a:t>
            </a:r>
            <a:endParaRPr lang="en-US" sz="2000" dirty="0">
              <a:solidFill>
                <a:schemeClr val="tx1">
                  <a:lumMod val="85000"/>
                  <a:lumOff val="15000"/>
                </a:schemeClr>
              </a:solidFill>
              <a:latin typeface="Roboto" pitchFamily="34" charset="0"/>
              <a:ea typeface="Roboto" pitchFamily="34" charset="-122"/>
              <a:cs typeface="Roboto" pitchFamily="34" charset="-120"/>
            </a:endParaRP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Project Objectives</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Website Structure &amp; Key Features</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Testing Approaches</a:t>
            </a:r>
            <a:endParaRPr lang="ar-EG" sz="2000" dirty="0">
              <a:solidFill>
                <a:schemeClr val="tx1">
                  <a:lumMod val="85000"/>
                  <a:lumOff val="15000"/>
                </a:schemeClr>
              </a:solidFill>
              <a:latin typeface="Roboto" pitchFamily="34" charset="0"/>
              <a:ea typeface="Roboto" pitchFamily="34" charset="-122"/>
            </a:endParaRPr>
          </a:p>
        </p:txBody>
      </p:sp>
      <p:sp>
        <p:nvSpPr>
          <p:cNvPr id="5" name="Text 3">
            <a:extLst>
              <a:ext uri="{FF2B5EF4-FFF2-40B4-BE49-F238E27FC236}">
                <a16:creationId xmlns:a16="http://schemas.microsoft.com/office/drawing/2014/main" id="{316428AE-9AAB-5D9F-7001-1DC9593F256E}"/>
              </a:ext>
            </a:extLst>
          </p:cNvPr>
          <p:cNvSpPr/>
          <p:nvPr/>
        </p:nvSpPr>
        <p:spPr>
          <a:xfrm>
            <a:off x="625213" y="918194"/>
            <a:ext cx="4797687" cy="880668"/>
          </a:xfrm>
          <a:prstGeom prst="rect">
            <a:avLst/>
          </a:prstGeom>
          <a:noFill/>
          <a:ln/>
        </p:spPr>
        <p:txBody>
          <a:bodyPr wrap="square" lIns="0" tIns="0" rIns="0" bIns="0" rtlCol="0" anchor="t"/>
          <a:lstStyle/>
          <a:p>
            <a:pPr>
              <a:lnSpc>
                <a:spcPts val="5550"/>
              </a:lnSpc>
            </a:pPr>
            <a:r>
              <a:rPr lang="en-US" sz="4450" dirty="0">
                <a:solidFill>
                  <a:srgbClr val="FFFFFF"/>
                </a:solidFill>
                <a:latin typeface="Roboto Medium" pitchFamily="34" charset="0"/>
                <a:ea typeface="Roboto Medium" pitchFamily="34" charset="-122"/>
                <a:cs typeface="Roboto Medium" pitchFamily="34" charset="-120"/>
              </a:rPr>
              <a:t>📝 Agenda</a:t>
            </a:r>
            <a:r>
              <a:rPr lang="en-US" sz="700" dirty="0">
                <a:solidFill>
                  <a:srgbClr val="FFFFFF"/>
                </a:solidFill>
                <a:latin typeface="Roboto Medium" pitchFamily="34" charset="0"/>
                <a:ea typeface="Roboto Medium" pitchFamily="34" charset="-122"/>
                <a:cs typeface="Roboto Medium" pitchFamily="34" charset="-120"/>
              </a:rPr>
              <a:t> </a:t>
            </a:r>
            <a:endParaRPr lang="en-US" sz="1200" dirty="0">
              <a:solidFill>
                <a:srgbClr val="FFFFFF"/>
              </a:solidFill>
              <a:latin typeface="Roboto Medium" pitchFamily="34" charset="0"/>
              <a:ea typeface="Roboto Medium" pitchFamily="34" charset="-122"/>
              <a:cs typeface="Roboto Medium" pitchFamily="34" charset="-120"/>
            </a:endParaRPr>
          </a:p>
        </p:txBody>
      </p:sp>
      <p:sp>
        <p:nvSpPr>
          <p:cNvPr id="10" name="Rectangle: Rounded Corners 9">
            <a:extLst>
              <a:ext uri="{FF2B5EF4-FFF2-40B4-BE49-F238E27FC236}">
                <a16:creationId xmlns:a16="http://schemas.microsoft.com/office/drawing/2014/main" id="{F65CF838-1265-37EA-717A-A11949FC62FC}"/>
              </a:ext>
            </a:extLst>
          </p:cNvPr>
          <p:cNvSpPr/>
          <p:nvPr/>
        </p:nvSpPr>
        <p:spPr>
          <a:xfrm>
            <a:off x="7021469" y="2038533"/>
            <a:ext cx="6692900" cy="2628900"/>
          </a:xfrm>
          <a:prstGeom prst="roundRect">
            <a:avLst/>
          </a:prstGeom>
          <a:solidFill>
            <a:schemeClr val="accent5">
              <a:lumMod val="60000"/>
              <a:lumOff val="40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577850" lvl="1" indent="-514350">
              <a:buFont typeface="+mj-lt"/>
              <a:buAutoNum type="arabicPeriod" startAt="2"/>
            </a:pPr>
            <a:r>
              <a:rPr lang="en-US" sz="2800" dirty="0">
                <a:solidFill>
                  <a:schemeClr val="tx1">
                    <a:lumMod val="85000"/>
                    <a:lumOff val="15000"/>
                  </a:schemeClr>
                </a:solidFill>
                <a:latin typeface="Roboto Medium" pitchFamily="34" charset="0"/>
                <a:ea typeface="Roboto Medium" pitchFamily="34" charset="-122"/>
                <a:cs typeface="Roboto Medium" pitchFamily="34" charset="-120"/>
              </a:rPr>
              <a:t>Testing scope </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API Testing with Postman</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Performance Testing with </a:t>
            </a:r>
            <a:r>
              <a:rPr lang="en-US" sz="2000" dirty="0" err="1">
                <a:solidFill>
                  <a:schemeClr val="tx1">
                    <a:lumMod val="85000"/>
                    <a:lumOff val="15000"/>
                  </a:schemeClr>
                </a:solidFill>
                <a:latin typeface="Roboto" pitchFamily="34" charset="0"/>
                <a:ea typeface="Roboto" pitchFamily="34" charset="-122"/>
                <a:cs typeface="Roboto" pitchFamily="34" charset="-120"/>
              </a:rPr>
              <a:t>Jmeter</a:t>
            </a:r>
            <a:r>
              <a:rPr lang="en-US" sz="2000" dirty="0">
                <a:solidFill>
                  <a:schemeClr val="tx1">
                    <a:lumMod val="85000"/>
                    <a:lumOff val="15000"/>
                  </a:schemeClr>
                </a:solidFill>
                <a:latin typeface="Roboto" pitchFamily="34" charset="0"/>
                <a:ea typeface="Roboto" pitchFamily="34" charset="-122"/>
                <a:cs typeface="Roboto" pitchFamily="34" charset="-120"/>
              </a:rPr>
              <a:t> (load/stress)</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Automated UI Testing with Selenium</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CI/CD reporting with </a:t>
            </a:r>
            <a:r>
              <a:rPr lang="en-US" sz="2000" dirty="0" err="1">
                <a:solidFill>
                  <a:schemeClr val="tx1">
                    <a:lumMod val="85000"/>
                    <a:lumOff val="15000"/>
                  </a:schemeClr>
                </a:solidFill>
                <a:latin typeface="Roboto" pitchFamily="34" charset="0"/>
                <a:ea typeface="Roboto" pitchFamily="34" charset="-122"/>
                <a:cs typeface="Roboto" pitchFamily="34" charset="-120"/>
              </a:rPr>
              <a:t>jenkins</a:t>
            </a:r>
            <a:endParaRPr lang="en-US" sz="2000" dirty="0">
              <a:solidFill>
                <a:schemeClr val="tx1">
                  <a:lumMod val="85000"/>
                  <a:lumOff val="15000"/>
                </a:schemeClr>
              </a:solidFill>
              <a:latin typeface="Roboto" pitchFamily="34" charset="0"/>
              <a:ea typeface="Roboto" pitchFamily="34" charset="-122"/>
              <a:cs typeface="Roboto" pitchFamily="34" charset="-120"/>
            </a:endParaRP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End-to-End Testing Strategy</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Documentation (GitHub/Jira)</a:t>
            </a:r>
          </a:p>
        </p:txBody>
      </p:sp>
      <p:sp>
        <p:nvSpPr>
          <p:cNvPr id="14" name="Rectangle: Rounded Corners 13">
            <a:extLst>
              <a:ext uri="{FF2B5EF4-FFF2-40B4-BE49-F238E27FC236}">
                <a16:creationId xmlns:a16="http://schemas.microsoft.com/office/drawing/2014/main" id="{BAE6B1C4-9772-56E1-A68C-A78ABF10F2B4}"/>
              </a:ext>
            </a:extLst>
          </p:cNvPr>
          <p:cNvSpPr/>
          <p:nvPr/>
        </p:nvSpPr>
        <p:spPr>
          <a:xfrm>
            <a:off x="1008017" y="4917639"/>
            <a:ext cx="5308600" cy="2628900"/>
          </a:xfrm>
          <a:prstGeom prst="roundRect">
            <a:avLst/>
          </a:prstGeom>
          <a:solidFill>
            <a:schemeClr val="accent5">
              <a:lumMod val="60000"/>
              <a:lumOff val="40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577850" lvl="1" indent="-514350">
              <a:buFont typeface="+mj-lt"/>
              <a:buAutoNum type="arabicPeriod" startAt="3"/>
            </a:pPr>
            <a:r>
              <a:rPr lang="en-US" sz="2800" dirty="0">
                <a:solidFill>
                  <a:schemeClr val="tx1">
                    <a:lumMod val="85000"/>
                    <a:lumOff val="15000"/>
                  </a:schemeClr>
                </a:solidFill>
                <a:latin typeface="Roboto Medium" pitchFamily="34" charset="0"/>
                <a:ea typeface="Roboto Medium" pitchFamily="34" charset="-122"/>
                <a:cs typeface="Roboto Medium" pitchFamily="34" charset="-120"/>
              </a:rPr>
              <a:t>Test Results</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API Testing report</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Load testing report </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Stress Testing report</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Automated UI Testing report</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CI/CD report </a:t>
            </a:r>
          </a:p>
        </p:txBody>
      </p:sp>
      <p:sp>
        <p:nvSpPr>
          <p:cNvPr id="15" name="Rectangle: Rounded Corners 14">
            <a:extLst>
              <a:ext uri="{FF2B5EF4-FFF2-40B4-BE49-F238E27FC236}">
                <a16:creationId xmlns:a16="http://schemas.microsoft.com/office/drawing/2014/main" id="{AA0385E0-A737-C745-F93B-3E337D8E9B73}"/>
              </a:ext>
            </a:extLst>
          </p:cNvPr>
          <p:cNvSpPr/>
          <p:nvPr/>
        </p:nvSpPr>
        <p:spPr>
          <a:xfrm>
            <a:off x="7021469" y="4917639"/>
            <a:ext cx="6692900" cy="1413494"/>
          </a:xfrm>
          <a:prstGeom prst="roundRect">
            <a:avLst>
              <a:gd name="adj" fmla="val 36074"/>
            </a:avLst>
          </a:prstGeom>
          <a:solidFill>
            <a:schemeClr val="accent5">
              <a:lumMod val="60000"/>
              <a:lumOff val="40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577850" lvl="1" indent="-514350">
              <a:buFont typeface="+mj-lt"/>
              <a:buAutoNum type="arabicPeriod" startAt="4"/>
            </a:pPr>
            <a:r>
              <a:rPr lang="en-US" sz="2800" dirty="0">
                <a:solidFill>
                  <a:schemeClr val="tx1">
                    <a:lumMod val="85000"/>
                    <a:lumOff val="15000"/>
                  </a:schemeClr>
                </a:solidFill>
                <a:latin typeface="Roboto Medium" pitchFamily="34" charset="0"/>
                <a:ea typeface="Roboto Medium" pitchFamily="34" charset="-122"/>
                <a:cs typeface="Roboto Medium" pitchFamily="34" charset="-120"/>
              </a:rPr>
              <a:t>Key findings &amp; Recommendation</a:t>
            </a:r>
          </a:p>
          <a:p>
            <a:pPr marL="749300" lvl="3" indent="-228600">
              <a:buFont typeface="Arial" panose="020B0604020202020204" pitchFamily="34" charset="0"/>
              <a:buChar char="•"/>
            </a:pPr>
            <a:r>
              <a:rPr lang="en-US" sz="2000" dirty="0">
                <a:solidFill>
                  <a:schemeClr val="tx1">
                    <a:lumMod val="85000"/>
                    <a:lumOff val="15000"/>
                  </a:schemeClr>
                </a:solidFill>
                <a:latin typeface="Roboto" pitchFamily="34" charset="0"/>
                <a:ea typeface="Roboto" pitchFamily="34" charset="-122"/>
                <a:cs typeface="Roboto" pitchFamily="34" charset="-120"/>
              </a:rPr>
              <a:t>Recommendation due to testing results</a:t>
            </a:r>
          </a:p>
        </p:txBody>
      </p:sp>
      <p:sp>
        <p:nvSpPr>
          <p:cNvPr id="16" name="Rectangle: Rounded Corners 15">
            <a:extLst>
              <a:ext uri="{FF2B5EF4-FFF2-40B4-BE49-F238E27FC236}">
                <a16:creationId xmlns:a16="http://schemas.microsoft.com/office/drawing/2014/main" id="{F0878997-F259-A99F-3FE1-6C09593FE291}"/>
              </a:ext>
            </a:extLst>
          </p:cNvPr>
          <p:cNvSpPr/>
          <p:nvPr/>
        </p:nvSpPr>
        <p:spPr>
          <a:xfrm>
            <a:off x="7021469" y="6581339"/>
            <a:ext cx="6692900" cy="965200"/>
          </a:xfrm>
          <a:prstGeom prst="roundRect">
            <a:avLst>
              <a:gd name="adj" fmla="val 41028"/>
            </a:avLst>
          </a:prstGeom>
          <a:solidFill>
            <a:schemeClr val="accent5">
              <a:lumMod val="60000"/>
              <a:lumOff val="40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577850" lvl="1" indent="-514350">
              <a:buFont typeface="+mj-lt"/>
              <a:buAutoNum type="arabicPeriod" startAt="5"/>
            </a:pPr>
            <a:r>
              <a:rPr lang="en-US" sz="2800" dirty="0">
                <a:solidFill>
                  <a:schemeClr val="tx1">
                    <a:lumMod val="85000"/>
                    <a:lumOff val="15000"/>
                  </a:schemeClr>
                </a:solidFill>
                <a:latin typeface="Roboto Medium" pitchFamily="34" charset="0"/>
                <a:ea typeface="Roboto Medium" pitchFamily="34" charset="-122"/>
                <a:cs typeface="Roboto Medium" pitchFamily="34" charset="-120"/>
              </a:rPr>
              <a:t>Q&amp;A</a:t>
            </a:r>
          </a:p>
        </p:txBody>
      </p:sp>
    </p:spTree>
    <p:extLst>
      <p:ext uri="{BB962C8B-B14F-4D97-AF65-F5344CB8AC3E}">
        <p14:creationId xmlns:p14="http://schemas.microsoft.com/office/powerpoint/2010/main" val="421353817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F9D2B8-F287-F55A-A623-20EBD78E76C6}"/>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61A0FD97-98AB-3359-8E8F-C24854B5D9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83800" y="0"/>
            <a:ext cx="8229600" cy="8229600"/>
          </a:xfrm>
          <a:prstGeom prst="ellipse">
            <a:avLst/>
          </a:prstGeom>
          <a:ln>
            <a:noFill/>
          </a:ln>
          <a:effectLst>
            <a:softEdge rad="112500"/>
          </a:effectLst>
        </p:spPr>
      </p:pic>
      <p:sp>
        <p:nvSpPr>
          <p:cNvPr id="5" name="Text 3">
            <a:extLst>
              <a:ext uri="{FF2B5EF4-FFF2-40B4-BE49-F238E27FC236}">
                <a16:creationId xmlns:a16="http://schemas.microsoft.com/office/drawing/2014/main" id="{852F7951-D614-11D6-0245-3E96FF5DB439}"/>
              </a:ext>
            </a:extLst>
          </p:cNvPr>
          <p:cNvSpPr/>
          <p:nvPr/>
        </p:nvSpPr>
        <p:spPr>
          <a:xfrm>
            <a:off x="625214" y="1307901"/>
            <a:ext cx="9547486" cy="3104445"/>
          </a:xfrm>
          <a:prstGeom prst="rect">
            <a:avLst/>
          </a:prstGeom>
          <a:noFill/>
          <a:ln/>
        </p:spPr>
        <p:txBody>
          <a:bodyPr wrap="square" lIns="0" tIns="0" rIns="0" bIns="0" rtlCol="0" anchor="t"/>
          <a:lstStyle/>
          <a:p>
            <a:pPr algn="just">
              <a:lnSpc>
                <a:spcPts val="5550"/>
              </a:lnSpc>
            </a:pPr>
            <a:r>
              <a:rPr lang="en-US" sz="4450" dirty="0">
                <a:solidFill>
                  <a:srgbClr val="FFFFFF"/>
                </a:solidFill>
                <a:latin typeface="Roboto Medium" pitchFamily="34" charset="0"/>
                <a:ea typeface="Roboto Medium" pitchFamily="34" charset="-122"/>
                <a:cs typeface="Roboto Medium" pitchFamily="34" charset="-120"/>
              </a:rPr>
              <a:t>💻 Introduction to </a:t>
            </a:r>
            <a:r>
              <a:rPr lang="en-US" sz="4450" dirty="0" err="1">
                <a:solidFill>
                  <a:srgbClr val="FFFFFF"/>
                </a:solidFill>
                <a:latin typeface="Roboto Medium" pitchFamily="34" charset="0"/>
                <a:ea typeface="Roboto Medium" pitchFamily="34" charset="-122"/>
                <a:cs typeface="Roboto Medium" pitchFamily="34" charset="-120"/>
              </a:rPr>
              <a:t>ParaBank</a:t>
            </a:r>
            <a:endParaRPr lang="en-US" sz="4450" dirty="0">
              <a:solidFill>
                <a:srgbClr val="FFFFFF"/>
              </a:solidFill>
              <a:latin typeface="Roboto Medium" pitchFamily="34" charset="0"/>
              <a:ea typeface="Roboto Medium" pitchFamily="34" charset="-122"/>
              <a:cs typeface="Roboto Medium" pitchFamily="34" charset="-120"/>
            </a:endParaRPr>
          </a:p>
          <a:p>
            <a:pPr algn="just"/>
            <a:r>
              <a:rPr lang="en-US" sz="700" dirty="0">
                <a:solidFill>
                  <a:srgbClr val="FFFFFF"/>
                </a:solidFill>
                <a:latin typeface="Roboto Medium" pitchFamily="34" charset="0"/>
                <a:ea typeface="Roboto Medium" pitchFamily="34" charset="-122"/>
                <a:cs typeface="Roboto Medium" pitchFamily="34" charset="-120"/>
              </a:rPr>
              <a:t> </a:t>
            </a:r>
            <a:endParaRPr lang="en-US" sz="1200" dirty="0">
              <a:solidFill>
                <a:srgbClr val="FFFFFF"/>
              </a:solidFill>
              <a:latin typeface="Roboto Medium" pitchFamily="34" charset="0"/>
              <a:ea typeface="Roboto Medium" pitchFamily="34" charset="-122"/>
              <a:cs typeface="Roboto Medium" pitchFamily="34" charset="-120"/>
            </a:endParaRPr>
          </a:p>
          <a:p>
            <a:pPr algn="just">
              <a:buNone/>
            </a:pPr>
            <a:r>
              <a:rPr lang="en-US" sz="2800" dirty="0">
                <a:solidFill>
                  <a:srgbClr val="CFD0D8"/>
                </a:solidFill>
                <a:latin typeface="Roboto Medium" pitchFamily="34" charset="0"/>
                <a:ea typeface="Roboto Medium" pitchFamily="34" charset="-122"/>
                <a:cs typeface="Roboto Medium" pitchFamily="34" charset="-120"/>
              </a:rPr>
              <a:t>A Testing-Friendly Online Banking Demo</a:t>
            </a:r>
          </a:p>
          <a:p>
            <a:pPr algn="just">
              <a:buNone/>
            </a:pPr>
            <a:r>
              <a:rPr lang="en-US" sz="1100" dirty="0">
                <a:solidFill>
                  <a:srgbClr val="CFD0D8"/>
                </a:solidFill>
                <a:latin typeface="Roboto Medium" pitchFamily="34" charset="0"/>
                <a:ea typeface="Roboto Medium" pitchFamily="34" charset="-122"/>
                <a:cs typeface="Roboto Medium" pitchFamily="34" charset="-120"/>
              </a:rPr>
              <a:t> </a:t>
            </a:r>
            <a:endParaRPr lang="en-US" sz="3200" dirty="0">
              <a:solidFill>
                <a:srgbClr val="CFD0D8"/>
              </a:solidFill>
              <a:latin typeface="Roboto Medium" pitchFamily="34" charset="0"/>
              <a:ea typeface="Roboto Medium" pitchFamily="34" charset="-122"/>
              <a:cs typeface="Roboto Medium" pitchFamily="34" charset="-120"/>
            </a:endParaRPr>
          </a:p>
          <a:p>
            <a:pPr algn="just"/>
            <a:r>
              <a:rPr lang="en-US" sz="2000" dirty="0" err="1">
                <a:solidFill>
                  <a:srgbClr val="CFD0D8"/>
                </a:solidFill>
                <a:latin typeface="Roboto" pitchFamily="34" charset="0"/>
                <a:ea typeface="Roboto" pitchFamily="34" charset="-122"/>
                <a:cs typeface="Roboto" pitchFamily="34" charset="-120"/>
              </a:rPr>
              <a:t>ParaBank</a:t>
            </a:r>
            <a:r>
              <a:rPr lang="en-US" sz="2000" dirty="0">
                <a:solidFill>
                  <a:srgbClr val="CFD0D8"/>
                </a:solidFill>
                <a:latin typeface="Roboto" pitchFamily="34" charset="0"/>
                <a:ea typeface="Roboto" pitchFamily="34" charset="-122"/>
                <a:cs typeface="Roboto" pitchFamily="34" charset="-120"/>
              </a:rPr>
              <a:t> is a demo web application developed by </a:t>
            </a:r>
            <a:r>
              <a:rPr lang="en-US" sz="2000" dirty="0" err="1">
                <a:solidFill>
                  <a:srgbClr val="CFD0D8"/>
                </a:solidFill>
                <a:latin typeface="Roboto" pitchFamily="34" charset="0"/>
                <a:ea typeface="Roboto" pitchFamily="34" charset="-122"/>
                <a:cs typeface="Roboto" pitchFamily="34" charset="-120"/>
              </a:rPr>
              <a:t>Parasoft</a:t>
            </a:r>
            <a:r>
              <a:rPr lang="en-US" sz="2000" dirty="0">
                <a:solidFill>
                  <a:srgbClr val="CFD0D8"/>
                </a:solidFill>
                <a:latin typeface="Roboto" pitchFamily="34" charset="0"/>
                <a:ea typeface="Roboto" pitchFamily="34" charset="-122"/>
                <a:cs typeface="Roboto" pitchFamily="34" charset="-120"/>
              </a:rPr>
              <a:t>, designed specifically for practicing and testing automation in a simulated online banking environment. It mimics a real-world banking system, making it an ideal target for functional, UI, API, and end-to-end testing.</a:t>
            </a:r>
          </a:p>
        </p:txBody>
      </p:sp>
      <p:sp>
        <p:nvSpPr>
          <p:cNvPr id="6" name="Text 3">
            <a:extLst>
              <a:ext uri="{FF2B5EF4-FFF2-40B4-BE49-F238E27FC236}">
                <a16:creationId xmlns:a16="http://schemas.microsoft.com/office/drawing/2014/main" id="{7AAE15CB-5F82-BEE1-6BE6-865395A96569}"/>
              </a:ext>
            </a:extLst>
          </p:cNvPr>
          <p:cNvSpPr/>
          <p:nvPr/>
        </p:nvSpPr>
        <p:spPr>
          <a:xfrm>
            <a:off x="625214" y="4576361"/>
            <a:ext cx="9458586" cy="2477586"/>
          </a:xfrm>
          <a:prstGeom prst="rect">
            <a:avLst/>
          </a:prstGeom>
          <a:noFill/>
          <a:ln/>
        </p:spPr>
        <p:txBody>
          <a:bodyPr wrap="square" lIns="0" tIns="0" rIns="0" bIns="0" rtlCol="0" anchor="t"/>
          <a:lstStyle/>
          <a:p>
            <a:pPr>
              <a:lnSpc>
                <a:spcPts val="5550"/>
              </a:lnSpc>
            </a:pPr>
            <a:r>
              <a:rPr lang="en-US" sz="4450" dirty="0">
                <a:solidFill>
                  <a:srgbClr val="FFFFFF"/>
                </a:solidFill>
                <a:latin typeface="Roboto Medium" pitchFamily="34" charset="0"/>
                <a:ea typeface="Roboto Medium" pitchFamily="34" charset="-122"/>
                <a:cs typeface="Roboto Medium" pitchFamily="34" charset="-120"/>
              </a:rPr>
              <a:t>🧱 Website Structure Overview</a:t>
            </a:r>
          </a:p>
          <a:p>
            <a:r>
              <a:rPr lang="en-US" sz="700" dirty="0">
                <a:solidFill>
                  <a:srgbClr val="FFFFFF"/>
                </a:solidFill>
                <a:latin typeface="Roboto Medium" pitchFamily="34" charset="0"/>
                <a:ea typeface="Roboto Medium" pitchFamily="34" charset="-122"/>
                <a:cs typeface="Roboto Medium" pitchFamily="34" charset="-120"/>
              </a:rPr>
              <a:t> </a:t>
            </a:r>
          </a:p>
          <a:p>
            <a:pPr algn="just"/>
            <a:r>
              <a:rPr lang="en-US" sz="2800" dirty="0">
                <a:solidFill>
                  <a:srgbClr val="CFD0D8"/>
                </a:solidFill>
                <a:latin typeface="Roboto Medium" pitchFamily="34" charset="0"/>
                <a:ea typeface="Roboto Medium" pitchFamily="34" charset="-122"/>
                <a:cs typeface="Roboto Medium" pitchFamily="34" charset="-120"/>
              </a:rPr>
              <a:t>Key Services Provided by </a:t>
            </a:r>
            <a:r>
              <a:rPr lang="en-US" sz="2800" dirty="0" err="1">
                <a:solidFill>
                  <a:srgbClr val="CFD0D8"/>
                </a:solidFill>
                <a:latin typeface="Roboto Medium" pitchFamily="34" charset="0"/>
                <a:ea typeface="Roboto Medium" pitchFamily="34" charset="-122"/>
                <a:cs typeface="Roboto Medium" pitchFamily="34" charset="-120"/>
              </a:rPr>
              <a:t>ParaBank</a:t>
            </a:r>
            <a:r>
              <a:rPr lang="en-US" sz="2800" dirty="0">
                <a:solidFill>
                  <a:srgbClr val="CFD0D8"/>
                </a:solidFill>
                <a:latin typeface="Roboto Medium" pitchFamily="34" charset="0"/>
                <a:ea typeface="Roboto Medium" pitchFamily="34" charset="-122"/>
                <a:cs typeface="Roboto Medium" pitchFamily="34" charset="-120"/>
              </a:rPr>
              <a:t> </a:t>
            </a:r>
          </a:p>
          <a:p>
            <a:pPr algn="just"/>
            <a:r>
              <a:rPr lang="en-US" sz="700" dirty="0">
                <a:solidFill>
                  <a:srgbClr val="FFFFFF"/>
                </a:solidFill>
                <a:latin typeface="Roboto Medium" pitchFamily="34" charset="0"/>
                <a:ea typeface="Roboto Medium" pitchFamily="34" charset="-122"/>
                <a:cs typeface="Roboto Medium" pitchFamily="34" charset="-120"/>
              </a:rPr>
              <a:t> </a:t>
            </a:r>
            <a:endParaRPr lang="en-US" sz="3200" dirty="0">
              <a:solidFill>
                <a:srgbClr val="CFD0D8"/>
              </a:solidFill>
              <a:latin typeface="Roboto Medium" pitchFamily="34" charset="0"/>
              <a:ea typeface="Roboto Medium" pitchFamily="34" charset="-122"/>
              <a:cs typeface="Roboto Medium" pitchFamily="34" charset="-120"/>
            </a:endParaRPr>
          </a:p>
          <a:p>
            <a:pPr algn="just"/>
            <a:r>
              <a:rPr lang="en-US" sz="2000" dirty="0" err="1">
                <a:solidFill>
                  <a:srgbClr val="CFD0D8"/>
                </a:solidFill>
                <a:latin typeface="Roboto" pitchFamily="34" charset="0"/>
                <a:ea typeface="Roboto" pitchFamily="34" charset="-122"/>
                <a:cs typeface="Roboto" pitchFamily="34" charset="-120"/>
              </a:rPr>
              <a:t>ParaBank</a:t>
            </a:r>
            <a:r>
              <a:rPr lang="en-US" sz="2000" dirty="0">
                <a:solidFill>
                  <a:srgbClr val="CFD0D8"/>
                </a:solidFill>
                <a:latin typeface="Roboto" pitchFamily="34" charset="0"/>
                <a:ea typeface="Roboto" pitchFamily="34" charset="-122"/>
                <a:cs typeface="Roboto" pitchFamily="34" charset="-120"/>
              </a:rPr>
              <a:t> offers a realistic banking interface with key sections including a login and registration page, a user dashboard showing account summaries, and services for viewing transactions, opening accounts, and transferring funds. It also provides online features like updating user info, loan requests, and access to a RESTful API for backend testing.</a:t>
            </a:r>
          </a:p>
        </p:txBody>
      </p:sp>
    </p:spTree>
    <p:extLst>
      <p:ext uri="{BB962C8B-B14F-4D97-AF65-F5344CB8AC3E}">
        <p14:creationId xmlns:p14="http://schemas.microsoft.com/office/powerpoint/2010/main" val="279815723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2B9DBE-6AA7-444C-D787-316C06CC07BF}"/>
            </a:ext>
          </a:extLst>
        </p:cNvPr>
        <p:cNvGrpSpPr/>
        <p:nvPr/>
      </p:nvGrpSpPr>
      <p:grpSpPr>
        <a:xfrm>
          <a:off x="0" y="0"/>
          <a:ext cx="0" cy="0"/>
          <a:chOff x="0" y="0"/>
          <a:chExt cx="0" cy="0"/>
        </a:xfrm>
      </p:grpSpPr>
      <p:sp>
        <p:nvSpPr>
          <p:cNvPr id="6" name="Text 3">
            <a:extLst>
              <a:ext uri="{FF2B5EF4-FFF2-40B4-BE49-F238E27FC236}">
                <a16:creationId xmlns:a16="http://schemas.microsoft.com/office/drawing/2014/main" id="{9EE2A9BA-99B6-F9A7-4778-5FEC651751DE}"/>
              </a:ext>
            </a:extLst>
          </p:cNvPr>
          <p:cNvSpPr/>
          <p:nvPr/>
        </p:nvSpPr>
        <p:spPr>
          <a:xfrm>
            <a:off x="625214" y="2120540"/>
            <a:ext cx="6402601" cy="2333895"/>
          </a:xfrm>
          <a:prstGeom prst="rect">
            <a:avLst/>
          </a:prstGeom>
          <a:noFill/>
          <a:ln/>
        </p:spPr>
        <p:txBody>
          <a:bodyPr wrap="square" lIns="0" tIns="0" rIns="0" bIns="0" rtlCol="0" anchor="t"/>
          <a:lstStyle/>
          <a:p>
            <a:pPr>
              <a:lnSpc>
                <a:spcPts val="5550"/>
              </a:lnSpc>
            </a:pPr>
            <a:r>
              <a:rPr lang="en-US" sz="3200" dirty="0">
                <a:solidFill>
                  <a:srgbClr val="FFFFFF"/>
                </a:solidFill>
                <a:latin typeface="Roboto Medium" pitchFamily="34" charset="0"/>
                <a:ea typeface="Roboto Medium" pitchFamily="34" charset="-122"/>
                <a:cs typeface="Roboto Medium" pitchFamily="34" charset="-120"/>
              </a:rPr>
              <a:t>🧪</a:t>
            </a:r>
            <a:r>
              <a:rPr lang="en-US" sz="4450" dirty="0">
                <a:solidFill>
                  <a:srgbClr val="FFFFFF"/>
                </a:solidFill>
                <a:latin typeface="Roboto Medium" pitchFamily="34" charset="0"/>
                <a:ea typeface="Roboto Medium" pitchFamily="34" charset="-122"/>
                <a:cs typeface="Roboto Medium" pitchFamily="34" charset="-120"/>
              </a:rPr>
              <a:t> </a:t>
            </a:r>
            <a:r>
              <a:rPr lang="en-US" sz="3200" dirty="0">
                <a:solidFill>
                  <a:srgbClr val="FFFFFF"/>
                </a:solidFill>
                <a:latin typeface="Roboto Medium" pitchFamily="34" charset="0"/>
                <a:ea typeface="Roboto Medium" pitchFamily="34" charset="-122"/>
                <a:cs typeface="Roboto Medium" pitchFamily="34" charset="-120"/>
              </a:rPr>
              <a:t>UI Testing</a:t>
            </a:r>
            <a:endParaRPr lang="ar-EG" sz="3200" dirty="0">
              <a:solidFill>
                <a:srgbClr val="FFFFFF"/>
              </a:solidFill>
              <a:latin typeface="Roboto Medium" pitchFamily="34" charset="0"/>
              <a:ea typeface="Roboto Medium" pitchFamily="34" charset="-122"/>
              <a:cs typeface="Roboto Medium" pitchFamily="34" charset="-120"/>
            </a:endParaRPr>
          </a:p>
          <a:p>
            <a:pPr marL="339725"/>
            <a:r>
              <a:rPr lang="en-US" sz="2000" dirty="0" err="1">
                <a:solidFill>
                  <a:srgbClr val="CFD0D8"/>
                </a:solidFill>
                <a:latin typeface="Roboto" pitchFamily="34" charset="0"/>
                <a:ea typeface="Roboto" pitchFamily="34" charset="-122"/>
                <a:cs typeface="Roboto" pitchFamily="34" charset="-120"/>
              </a:rPr>
              <a:t>ParaBank’s</a:t>
            </a:r>
            <a:r>
              <a:rPr lang="en-US" sz="2000" dirty="0">
                <a:solidFill>
                  <a:srgbClr val="CFD0D8"/>
                </a:solidFill>
                <a:latin typeface="Roboto" pitchFamily="34" charset="0"/>
                <a:ea typeface="Roboto" pitchFamily="34" charset="-122"/>
                <a:cs typeface="Roboto" pitchFamily="34" charset="-120"/>
              </a:rPr>
              <a:t> UI can be tested using Selenium, Playwright, or Cypress, covering flows like login, account creation, and fund transfers. Using the Page Object Model (POM) improves test maintainability.</a:t>
            </a:r>
          </a:p>
        </p:txBody>
      </p:sp>
      <p:sp>
        <p:nvSpPr>
          <p:cNvPr id="7" name="Text 3">
            <a:extLst>
              <a:ext uri="{FF2B5EF4-FFF2-40B4-BE49-F238E27FC236}">
                <a16:creationId xmlns:a16="http://schemas.microsoft.com/office/drawing/2014/main" id="{08145402-A1A2-90F5-5957-D93E7A610A31}"/>
              </a:ext>
            </a:extLst>
          </p:cNvPr>
          <p:cNvSpPr/>
          <p:nvPr/>
        </p:nvSpPr>
        <p:spPr>
          <a:xfrm>
            <a:off x="625214" y="943264"/>
            <a:ext cx="12404986" cy="807154"/>
          </a:xfrm>
          <a:prstGeom prst="rect">
            <a:avLst/>
          </a:prstGeom>
          <a:noFill/>
          <a:ln/>
        </p:spPr>
        <p:txBody>
          <a:bodyPr wrap="square" lIns="0" tIns="0" rIns="0" bIns="0" rtlCol="0" anchor="t"/>
          <a:lstStyle/>
          <a:p>
            <a:pPr>
              <a:lnSpc>
                <a:spcPts val="5550"/>
              </a:lnSpc>
            </a:pPr>
            <a:r>
              <a:rPr lang="en-US" sz="4450" dirty="0">
                <a:solidFill>
                  <a:srgbClr val="FFFFFF"/>
                </a:solidFill>
                <a:latin typeface="Roboto Medium" pitchFamily="34" charset="0"/>
                <a:ea typeface="Roboto Medium" pitchFamily="34" charset="-122"/>
                <a:cs typeface="Roboto Medium" pitchFamily="34" charset="-120"/>
              </a:rPr>
              <a:t>✅ </a:t>
            </a:r>
            <a:r>
              <a:rPr lang="en-US" sz="4000" dirty="0">
                <a:solidFill>
                  <a:srgbClr val="FFFFFF"/>
                </a:solidFill>
                <a:latin typeface="Roboto Medium" pitchFamily="34" charset="0"/>
                <a:ea typeface="Roboto Medium" pitchFamily="34" charset="-122"/>
                <a:cs typeface="Roboto Medium" pitchFamily="34" charset="-120"/>
              </a:rPr>
              <a:t>Best Approaches to Testing </a:t>
            </a:r>
            <a:r>
              <a:rPr lang="en-US" sz="4000" dirty="0" err="1">
                <a:solidFill>
                  <a:srgbClr val="FFFFFF"/>
                </a:solidFill>
                <a:latin typeface="Roboto Medium" pitchFamily="34" charset="0"/>
                <a:ea typeface="Roboto Medium" pitchFamily="34" charset="-122"/>
                <a:cs typeface="Roboto Medium" pitchFamily="34" charset="-120"/>
              </a:rPr>
              <a:t>ParaBank</a:t>
            </a:r>
            <a:endParaRPr lang="en-US" sz="2000" dirty="0">
              <a:solidFill>
                <a:srgbClr val="CFD0D8"/>
              </a:solidFill>
              <a:latin typeface="Roboto" pitchFamily="34" charset="0"/>
              <a:ea typeface="Roboto" pitchFamily="34" charset="-122"/>
              <a:cs typeface="Roboto" pitchFamily="34" charset="-120"/>
            </a:endParaRPr>
          </a:p>
        </p:txBody>
      </p:sp>
      <p:sp>
        <p:nvSpPr>
          <p:cNvPr id="8" name="Text 3">
            <a:extLst>
              <a:ext uri="{FF2B5EF4-FFF2-40B4-BE49-F238E27FC236}">
                <a16:creationId xmlns:a16="http://schemas.microsoft.com/office/drawing/2014/main" id="{C2591B95-2C9B-450E-4825-6D227A4B5319}"/>
              </a:ext>
            </a:extLst>
          </p:cNvPr>
          <p:cNvSpPr/>
          <p:nvPr/>
        </p:nvSpPr>
        <p:spPr>
          <a:xfrm>
            <a:off x="7378713" y="2120540"/>
            <a:ext cx="6402601" cy="2333895"/>
          </a:xfrm>
          <a:prstGeom prst="rect">
            <a:avLst/>
          </a:prstGeom>
          <a:noFill/>
          <a:ln/>
        </p:spPr>
        <p:txBody>
          <a:bodyPr wrap="square" lIns="0" tIns="0" rIns="0" bIns="0" rtlCol="0" anchor="t"/>
          <a:lstStyle/>
          <a:p>
            <a:pPr>
              <a:lnSpc>
                <a:spcPts val="5550"/>
              </a:lnSpc>
            </a:pPr>
            <a:r>
              <a:rPr lang="en-US" sz="3200" dirty="0">
                <a:solidFill>
                  <a:srgbClr val="FFFFFF"/>
                </a:solidFill>
                <a:latin typeface="Roboto Medium" pitchFamily="34" charset="0"/>
                <a:ea typeface="Roboto Medium" pitchFamily="34" charset="-122"/>
                <a:cs typeface="Roboto Medium" pitchFamily="34" charset="-120"/>
              </a:rPr>
              <a:t>🔌</a:t>
            </a:r>
            <a:r>
              <a:rPr lang="en-US" sz="4450" dirty="0">
                <a:solidFill>
                  <a:srgbClr val="FFFFFF"/>
                </a:solidFill>
                <a:latin typeface="Roboto Medium" pitchFamily="34" charset="0"/>
                <a:ea typeface="Roboto Medium" pitchFamily="34" charset="-122"/>
                <a:cs typeface="Roboto Medium" pitchFamily="34" charset="-120"/>
              </a:rPr>
              <a:t> </a:t>
            </a:r>
            <a:r>
              <a:rPr lang="en-US" sz="3200" dirty="0">
                <a:solidFill>
                  <a:srgbClr val="FFFFFF"/>
                </a:solidFill>
                <a:latin typeface="Roboto Medium" pitchFamily="34" charset="0"/>
                <a:ea typeface="Roboto Medium" pitchFamily="34" charset="-122"/>
                <a:cs typeface="Roboto Medium" pitchFamily="34" charset="-120"/>
              </a:rPr>
              <a:t>API Testing</a:t>
            </a:r>
          </a:p>
          <a:p>
            <a:pPr marL="339725"/>
            <a:r>
              <a:rPr lang="en-US" sz="2000" dirty="0">
                <a:solidFill>
                  <a:srgbClr val="CFD0D8"/>
                </a:solidFill>
                <a:latin typeface="Roboto" pitchFamily="34" charset="0"/>
                <a:ea typeface="Roboto" pitchFamily="34" charset="-122"/>
                <a:cs typeface="Roboto" pitchFamily="34" charset="-120"/>
              </a:rPr>
              <a:t>API testing can be done using Postman, </a:t>
            </a:r>
            <a:r>
              <a:rPr lang="en-US" sz="2000" dirty="0" err="1">
                <a:solidFill>
                  <a:srgbClr val="CFD0D8"/>
                </a:solidFill>
                <a:latin typeface="Roboto" pitchFamily="34" charset="0"/>
                <a:ea typeface="Roboto" pitchFamily="34" charset="-122"/>
                <a:cs typeface="Roboto" pitchFamily="34" charset="-120"/>
              </a:rPr>
              <a:t>RestAssured</a:t>
            </a:r>
            <a:r>
              <a:rPr lang="en-US" sz="2000" dirty="0">
                <a:solidFill>
                  <a:srgbClr val="CFD0D8"/>
                </a:solidFill>
                <a:latin typeface="Roboto" pitchFamily="34" charset="0"/>
                <a:ea typeface="Roboto" pitchFamily="34" charset="-122"/>
                <a:cs typeface="Roboto" pitchFamily="34" charset="-120"/>
              </a:rPr>
              <a:t>, or Python Requests, focusing on status codes, response accuracy, and authentication. It's especially useful for edge cases and negative testing.</a:t>
            </a:r>
          </a:p>
        </p:txBody>
      </p:sp>
      <p:sp>
        <p:nvSpPr>
          <p:cNvPr id="9" name="Text 3">
            <a:extLst>
              <a:ext uri="{FF2B5EF4-FFF2-40B4-BE49-F238E27FC236}">
                <a16:creationId xmlns:a16="http://schemas.microsoft.com/office/drawing/2014/main" id="{F3138A1D-30A2-7655-98DB-A9465F123D4B}"/>
              </a:ext>
            </a:extLst>
          </p:cNvPr>
          <p:cNvSpPr/>
          <p:nvPr/>
        </p:nvSpPr>
        <p:spPr>
          <a:xfrm>
            <a:off x="625214" y="4990011"/>
            <a:ext cx="6402601" cy="2333895"/>
          </a:xfrm>
          <a:prstGeom prst="rect">
            <a:avLst/>
          </a:prstGeom>
          <a:noFill/>
          <a:ln/>
        </p:spPr>
        <p:txBody>
          <a:bodyPr wrap="square" lIns="0" tIns="0" rIns="0" bIns="0" rtlCol="0" anchor="t"/>
          <a:lstStyle/>
          <a:p>
            <a:pPr>
              <a:lnSpc>
                <a:spcPts val="5550"/>
              </a:lnSpc>
            </a:pPr>
            <a:r>
              <a:rPr lang="en-US" sz="3200" dirty="0">
                <a:solidFill>
                  <a:srgbClr val="FFFFFF"/>
                </a:solidFill>
                <a:latin typeface="Roboto Medium" pitchFamily="34" charset="0"/>
                <a:ea typeface="Roboto Medium" pitchFamily="34" charset="-122"/>
                <a:cs typeface="Roboto Medium" pitchFamily="34" charset="-120"/>
              </a:rPr>
              <a:t>🔁 End-to-End Testing</a:t>
            </a:r>
          </a:p>
          <a:p>
            <a:pPr marL="339725"/>
            <a:r>
              <a:rPr lang="en-US" sz="2000" dirty="0">
                <a:solidFill>
                  <a:srgbClr val="CFD0D8"/>
                </a:solidFill>
                <a:latin typeface="Roboto" pitchFamily="34" charset="0"/>
                <a:ea typeface="Roboto" pitchFamily="34" charset="-122"/>
                <a:cs typeface="Roboto" pitchFamily="34" charset="-120"/>
              </a:rPr>
              <a:t>Combining API and UI tests—for example, creating a transaction via API and verifying it through the UI—helps ensure end-to-end coverage and validates overall business flow integrity.</a:t>
            </a:r>
          </a:p>
        </p:txBody>
      </p:sp>
      <p:sp>
        <p:nvSpPr>
          <p:cNvPr id="11" name="Text 3">
            <a:extLst>
              <a:ext uri="{FF2B5EF4-FFF2-40B4-BE49-F238E27FC236}">
                <a16:creationId xmlns:a16="http://schemas.microsoft.com/office/drawing/2014/main" id="{DBFBF8F1-8BE5-814C-924D-94CEA484A0DD}"/>
              </a:ext>
            </a:extLst>
          </p:cNvPr>
          <p:cNvSpPr/>
          <p:nvPr/>
        </p:nvSpPr>
        <p:spPr>
          <a:xfrm>
            <a:off x="7378713" y="4990011"/>
            <a:ext cx="6402601" cy="2333895"/>
          </a:xfrm>
          <a:prstGeom prst="rect">
            <a:avLst/>
          </a:prstGeom>
          <a:noFill/>
          <a:ln/>
        </p:spPr>
        <p:txBody>
          <a:bodyPr wrap="square" lIns="0" tIns="0" rIns="0" bIns="0" rtlCol="0" anchor="t"/>
          <a:lstStyle/>
          <a:p>
            <a:pPr>
              <a:lnSpc>
                <a:spcPts val="5550"/>
              </a:lnSpc>
            </a:pPr>
            <a:r>
              <a:rPr lang="it-IT" sz="3200" dirty="0">
                <a:solidFill>
                  <a:srgbClr val="FFFFFF"/>
                </a:solidFill>
                <a:latin typeface="Roboto Medium" pitchFamily="34" charset="0"/>
                <a:ea typeface="Roboto Medium" pitchFamily="34" charset="-122"/>
                <a:cs typeface="Roboto Medium" pitchFamily="34" charset="-120"/>
              </a:rPr>
              <a:t>🔄</a:t>
            </a:r>
            <a:r>
              <a:rPr lang="en-US" sz="3200" dirty="0">
                <a:solidFill>
                  <a:srgbClr val="FFFFFF"/>
                </a:solidFill>
                <a:latin typeface="Roboto Medium" pitchFamily="34" charset="0"/>
                <a:ea typeface="Roboto Medium" pitchFamily="34" charset="-122"/>
                <a:cs typeface="Roboto Medium" pitchFamily="34" charset="-120"/>
              </a:rPr>
              <a:t> Performance Testing</a:t>
            </a:r>
          </a:p>
          <a:p>
            <a:pPr marL="339725"/>
            <a:r>
              <a:rPr lang="en-US" sz="2000" dirty="0">
                <a:solidFill>
                  <a:srgbClr val="CFD0D8"/>
                </a:solidFill>
                <a:latin typeface="Roboto" pitchFamily="34" charset="0"/>
                <a:ea typeface="Roboto" pitchFamily="34" charset="-122"/>
                <a:cs typeface="Roboto" pitchFamily="34" charset="-120"/>
              </a:rPr>
              <a:t>Tools like JMeter, Gatling, or Locust are recommended for performing stress and load testing to evaluate </a:t>
            </a:r>
            <a:r>
              <a:rPr lang="en-US" sz="2000" dirty="0" err="1">
                <a:solidFill>
                  <a:srgbClr val="CFD0D8"/>
                </a:solidFill>
                <a:latin typeface="Roboto" pitchFamily="34" charset="0"/>
                <a:ea typeface="Roboto" pitchFamily="34" charset="-122"/>
                <a:cs typeface="Roboto" pitchFamily="34" charset="-120"/>
              </a:rPr>
              <a:t>ParaBank’s</a:t>
            </a:r>
            <a:r>
              <a:rPr lang="en-US" sz="2000" dirty="0">
                <a:solidFill>
                  <a:srgbClr val="CFD0D8"/>
                </a:solidFill>
                <a:latin typeface="Roboto" pitchFamily="34" charset="0"/>
                <a:ea typeface="Roboto" pitchFamily="34" charset="-122"/>
                <a:cs typeface="Roboto" pitchFamily="34" charset="-120"/>
              </a:rPr>
              <a:t> performance under heavy usage.</a:t>
            </a:r>
          </a:p>
        </p:txBody>
      </p:sp>
    </p:spTree>
    <p:extLst>
      <p:ext uri="{BB962C8B-B14F-4D97-AF65-F5344CB8AC3E}">
        <p14:creationId xmlns:p14="http://schemas.microsoft.com/office/powerpoint/2010/main" val="175779996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CA0CDF-D0CE-5681-2C98-4F803F0AC278}"/>
            </a:ext>
          </a:extLst>
        </p:cNvPr>
        <p:cNvGrpSpPr/>
        <p:nvPr/>
      </p:nvGrpSpPr>
      <p:grpSpPr>
        <a:xfrm>
          <a:off x="0" y="0"/>
          <a:ext cx="0" cy="0"/>
          <a:chOff x="0" y="0"/>
          <a:chExt cx="0" cy="0"/>
        </a:xfrm>
      </p:grpSpPr>
      <p:sp>
        <p:nvSpPr>
          <p:cNvPr id="24" name="Shape 1">
            <a:extLst>
              <a:ext uri="{FF2B5EF4-FFF2-40B4-BE49-F238E27FC236}">
                <a16:creationId xmlns:a16="http://schemas.microsoft.com/office/drawing/2014/main" id="{9A79A4B2-D364-B977-3581-4F91784F7809}"/>
              </a:ext>
            </a:extLst>
          </p:cNvPr>
          <p:cNvSpPr/>
          <p:nvPr/>
        </p:nvSpPr>
        <p:spPr>
          <a:xfrm>
            <a:off x="6280190" y="2630314"/>
            <a:ext cx="510302" cy="510302"/>
          </a:xfrm>
          <a:prstGeom prst="roundRect">
            <a:avLst>
              <a:gd name="adj" fmla="val 18669"/>
            </a:avLst>
          </a:prstGeom>
          <a:solidFill>
            <a:srgbClr val="182567"/>
          </a:solidFill>
          <a:ln w="7620">
            <a:solidFill>
              <a:srgbClr val="313E80"/>
            </a:solidFill>
            <a:prstDash val="solid"/>
          </a:ln>
        </p:spPr>
      </p:sp>
      <p:sp>
        <p:nvSpPr>
          <p:cNvPr id="25" name="Shape 4">
            <a:extLst>
              <a:ext uri="{FF2B5EF4-FFF2-40B4-BE49-F238E27FC236}">
                <a16:creationId xmlns:a16="http://schemas.microsoft.com/office/drawing/2014/main" id="{7A0417CB-B0E1-5A44-4603-2B7A125FA7AB}"/>
              </a:ext>
            </a:extLst>
          </p:cNvPr>
          <p:cNvSpPr/>
          <p:nvPr/>
        </p:nvSpPr>
        <p:spPr>
          <a:xfrm>
            <a:off x="10171867" y="2630314"/>
            <a:ext cx="510302" cy="510302"/>
          </a:xfrm>
          <a:prstGeom prst="roundRect">
            <a:avLst>
              <a:gd name="adj" fmla="val 18669"/>
            </a:avLst>
          </a:prstGeom>
          <a:solidFill>
            <a:srgbClr val="182567"/>
          </a:solidFill>
          <a:ln w="7620">
            <a:solidFill>
              <a:srgbClr val="313E80"/>
            </a:solidFill>
            <a:prstDash val="solid"/>
          </a:ln>
        </p:spPr>
      </p:sp>
      <p:sp>
        <p:nvSpPr>
          <p:cNvPr id="26" name="Shape 7">
            <a:extLst>
              <a:ext uri="{FF2B5EF4-FFF2-40B4-BE49-F238E27FC236}">
                <a16:creationId xmlns:a16="http://schemas.microsoft.com/office/drawing/2014/main" id="{4196C9A4-6516-F4B7-F023-2D0B18D7F08F}"/>
              </a:ext>
            </a:extLst>
          </p:cNvPr>
          <p:cNvSpPr/>
          <p:nvPr/>
        </p:nvSpPr>
        <p:spPr>
          <a:xfrm>
            <a:off x="6280190" y="4691405"/>
            <a:ext cx="510302" cy="510302"/>
          </a:xfrm>
          <a:prstGeom prst="roundRect">
            <a:avLst>
              <a:gd name="adj" fmla="val 18669"/>
            </a:avLst>
          </a:prstGeom>
          <a:solidFill>
            <a:srgbClr val="182567"/>
          </a:solidFill>
          <a:ln w="7620">
            <a:solidFill>
              <a:srgbClr val="313E80"/>
            </a:solidFill>
            <a:prstDash val="solid"/>
          </a:ln>
        </p:spPr>
      </p:sp>
      <p:pic>
        <p:nvPicPr>
          <p:cNvPr id="2" name="Image 0" descr="preencoded.png">
            <a:extLst>
              <a:ext uri="{FF2B5EF4-FFF2-40B4-BE49-F238E27FC236}">
                <a16:creationId xmlns:a16="http://schemas.microsoft.com/office/drawing/2014/main" id="{8C54850B-9B8E-DE54-B514-74ED77FAFF75}"/>
              </a:ext>
            </a:extLst>
          </p:cNvPr>
          <p:cNvPicPr>
            <a:picLocks noChangeAspect="1"/>
          </p:cNvPicPr>
          <p:nvPr/>
        </p:nvPicPr>
        <p:blipFill>
          <a:blip r:embed="rId2"/>
          <a:stretch>
            <a:fillRect/>
          </a:stretch>
        </p:blipFill>
        <p:spPr>
          <a:xfrm>
            <a:off x="0" y="0"/>
            <a:ext cx="5486400" cy="8229600"/>
          </a:xfrm>
          <a:prstGeom prst="rect">
            <a:avLst/>
          </a:prstGeom>
        </p:spPr>
      </p:pic>
      <p:sp>
        <p:nvSpPr>
          <p:cNvPr id="3" name="Text 0">
            <a:extLst>
              <a:ext uri="{FF2B5EF4-FFF2-40B4-BE49-F238E27FC236}">
                <a16:creationId xmlns:a16="http://schemas.microsoft.com/office/drawing/2014/main" id="{A850C761-301E-876F-7B8C-BDD91FFD30E2}"/>
              </a:ext>
            </a:extLst>
          </p:cNvPr>
          <p:cNvSpPr/>
          <p:nvPr/>
        </p:nvSpPr>
        <p:spPr>
          <a:xfrm>
            <a:off x="6280190" y="132622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Testing Scope</a:t>
            </a:r>
            <a:endParaRPr lang="en-US" sz="4450" dirty="0"/>
          </a:p>
        </p:txBody>
      </p:sp>
      <p:pic>
        <p:nvPicPr>
          <p:cNvPr id="4" name="Image 1" descr="preencoded.png">
            <a:extLst>
              <a:ext uri="{FF2B5EF4-FFF2-40B4-BE49-F238E27FC236}">
                <a16:creationId xmlns:a16="http://schemas.microsoft.com/office/drawing/2014/main" id="{2F44B3C5-7AA1-9673-56E8-101CAF58DB05}"/>
              </a:ext>
            </a:extLst>
          </p:cNvPr>
          <p:cNvPicPr>
            <a:picLocks noChangeAspect="1"/>
          </p:cNvPicPr>
          <p:nvPr/>
        </p:nvPicPr>
        <p:blipFill>
          <a:blip r:embed="rId3"/>
          <a:stretch>
            <a:fillRect/>
          </a:stretch>
        </p:blipFill>
        <p:spPr>
          <a:xfrm>
            <a:off x="6365260" y="2672820"/>
            <a:ext cx="340162" cy="425291"/>
          </a:xfrm>
          <a:prstGeom prst="rect">
            <a:avLst/>
          </a:prstGeom>
        </p:spPr>
      </p:pic>
      <p:sp>
        <p:nvSpPr>
          <p:cNvPr id="5" name="Text 2">
            <a:extLst>
              <a:ext uri="{FF2B5EF4-FFF2-40B4-BE49-F238E27FC236}">
                <a16:creationId xmlns:a16="http://schemas.microsoft.com/office/drawing/2014/main" id="{D2DD1482-9740-0686-D6F4-901D20E3AF3D}"/>
              </a:ext>
            </a:extLst>
          </p:cNvPr>
          <p:cNvSpPr/>
          <p:nvPr/>
        </p:nvSpPr>
        <p:spPr>
          <a:xfrm>
            <a:off x="7017306" y="263031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API Testing</a:t>
            </a:r>
            <a:endParaRPr lang="en-US" sz="2200" dirty="0"/>
          </a:p>
        </p:txBody>
      </p:sp>
      <p:sp>
        <p:nvSpPr>
          <p:cNvPr id="6" name="Text 3">
            <a:extLst>
              <a:ext uri="{FF2B5EF4-FFF2-40B4-BE49-F238E27FC236}">
                <a16:creationId xmlns:a16="http://schemas.microsoft.com/office/drawing/2014/main" id="{B2EFEE68-C5EE-BB08-80D0-EC043453994F}"/>
              </a:ext>
            </a:extLst>
          </p:cNvPr>
          <p:cNvSpPr/>
          <p:nvPr/>
        </p:nvSpPr>
        <p:spPr>
          <a:xfrm>
            <a:off x="7017306" y="3120733"/>
            <a:ext cx="2927747"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Ensuring API correctness, reliability, and security with Postman.</a:t>
            </a:r>
            <a:endParaRPr lang="en-US" sz="1750" dirty="0"/>
          </a:p>
        </p:txBody>
      </p:sp>
      <p:pic>
        <p:nvPicPr>
          <p:cNvPr id="7" name="Image 2" descr="preencoded.png">
            <a:extLst>
              <a:ext uri="{FF2B5EF4-FFF2-40B4-BE49-F238E27FC236}">
                <a16:creationId xmlns:a16="http://schemas.microsoft.com/office/drawing/2014/main" id="{5DAAFE5A-A2F7-8D4C-91D8-5FA4D8B9A95F}"/>
              </a:ext>
            </a:extLst>
          </p:cNvPr>
          <p:cNvPicPr>
            <a:picLocks noChangeAspect="1"/>
          </p:cNvPicPr>
          <p:nvPr/>
        </p:nvPicPr>
        <p:blipFill>
          <a:blip r:embed="rId4"/>
          <a:stretch>
            <a:fillRect/>
          </a:stretch>
        </p:blipFill>
        <p:spPr>
          <a:xfrm>
            <a:off x="10256937" y="2672820"/>
            <a:ext cx="340162" cy="425291"/>
          </a:xfrm>
          <a:prstGeom prst="rect">
            <a:avLst/>
          </a:prstGeom>
        </p:spPr>
      </p:pic>
      <p:sp>
        <p:nvSpPr>
          <p:cNvPr id="8" name="Text 5">
            <a:extLst>
              <a:ext uri="{FF2B5EF4-FFF2-40B4-BE49-F238E27FC236}">
                <a16:creationId xmlns:a16="http://schemas.microsoft.com/office/drawing/2014/main" id="{85BFD86F-5264-B70F-1D8C-4E0E80B71260}"/>
              </a:ext>
            </a:extLst>
          </p:cNvPr>
          <p:cNvSpPr/>
          <p:nvPr/>
        </p:nvSpPr>
        <p:spPr>
          <a:xfrm>
            <a:off x="10908983" y="263031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Performance Testing</a:t>
            </a:r>
            <a:endParaRPr lang="en-US" sz="2200" dirty="0"/>
          </a:p>
        </p:txBody>
      </p:sp>
      <p:sp>
        <p:nvSpPr>
          <p:cNvPr id="9" name="Text 6">
            <a:extLst>
              <a:ext uri="{FF2B5EF4-FFF2-40B4-BE49-F238E27FC236}">
                <a16:creationId xmlns:a16="http://schemas.microsoft.com/office/drawing/2014/main" id="{AC853459-9234-DA74-6500-CECD7AB177F3}"/>
              </a:ext>
            </a:extLst>
          </p:cNvPr>
          <p:cNvSpPr/>
          <p:nvPr/>
        </p:nvSpPr>
        <p:spPr>
          <a:xfrm>
            <a:off x="10908983" y="3120733"/>
            <a:ext cx="2927747"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Evaluating system performance under various user loads with JMeter.</a:t>
            </a:r>
            <a:endParaRPr lang="en-US" sz="1750" dirty="0"/>
          </a:p>
        </p:txBody>
      </p:sp>
      <p:pic>
        <p:nvPicPr>
          <p:cNvPr id="10" name="Image 3" descr="preencoded.png">
            <a:extLst>
              <a:ext uri="{FF2B5EF4-FFF2-40B4-BE49-F238E27FC236}">
                <a16:creationId xmlns:a16="http://schemas.microsoft.com/office/drawing/2014/main" id="{993C1323-2810-F83F-3CB2-3D941E6D78A5}"/>
              </a:ext>
            </a:extLst>
          </p:cNvPr>
          <p:cNvPicPr>
            <a:picLocks noChangeAspect="1"/>
          </p:cNvPicPr>
          <p:nvPr/>
        </p:nvPicPr>
        <p:blipFill>
          <a:blip r:embed="rId5"/>
          <a:stretch>
            <a:fillRect/>
          </a:stretch>
        </p:blipFill>
        <p:spPr>
          <a:xfrm>
            <a:off x="6365260" y="4733911"/>
            <a:ext cx="340162" cy="425291"/>
          </a:xfrm>
          <a:prstGeom prst="rect">
            <a:avLst/>
          </a:prstGeom>
        </p:spPr>
      </p:pic>
      <p:sp>
        <p:nvSpPr>
          <p:cNvPr id="11" name="Text 8">
            <a:extLst>
              <a:ext uri="{FF2B5EF4-FFF2-40B4-BE49-F238E27FC236}">
                <a16:creationId xmlns:a16="http://schemas.microsoft.com/office/drawing/2014/main" id="{540EBE7E-02D2-1B0C-8C80-205779CD7511}"/>
              </a:ext>
            </a:extLst>
          </p:cNvPr>
          <p:cNvSpPr/>
          <p:nvPr/>
        </p:nvSpPr>
        <p:spPr>
          <a:xfrm>
            <a:off x="7017306" y="469140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Automated Testing</a:t>
            </a:r>
            <a:endParaRPr lang="en-US" sz="2200" dirty="0"/>
          </a:p>
        </p:txBody>
      </p:sp>
      <p:sp>
        <p:nvSpPr>
          <p:cNvPr id="12" name="Text 9">
            <a:extLst>
              <a:ext uri="{FF2B5EF4-FFF2-40B4-BE49-F238E27FC236}">
                <a16:creationId xmlns:a16="http://schemas.microsoft.com/office/drawing/2014/main" id="{6A1F9552-BF1B-9381-476B-3497A733417D}"/>
              </a:ext>
            </a:extLst>
          </p:cNvPr>
          <p:cNvSpPr/>
          <p:nvPr/>
        </p:nvSpPr>
        <p:spPr>
          <a:xfrm>
            <a:off x="7017306" y="5181824"/>
            <a:ext cx="2835235" cy="605024"/>
          </a:xfrm>
          <a:prstGeom prst="rect">
            <a:avLst/>
          </a:prstGeom>
          <a:noFill/>
          <a:ln/>
        </p:spPr>
        <p:txBody>
          <a:bodyPr wrap="square" lIns="0" tIns="0" rIns="0" bIns="0" rtlCol="0" anchor="t"/>
          <a:lstStyle/>
          <a:p>
            <a:pPr>
              <a:lnSpc>
                <a:spcPts val="2850"/>
              </a:lnSpc>
            </a:pPr>
            <a:r>
              <a:rPr lang="en-US" sz="1750" dirty="0">
                <a:solidFill>
                  <a:srgbClr val="CFD0D8"/>
                </a:solidFill>
                <a:latin typeface="Roboto" pitchFamily="34" charset="0"/>
                <a:ea typeface="Roboto" pitchFamily="34" charset="-122"/>
                <a:cs typeface="Roboto" pitchFamily="34" charset="-120"/>
              </a:rPr>
              <a:t>Implementing scripts for key workflows using Selenium.</a:t>
            </a:r>
          </a:p>
        </p:txBody>
      </p:sp>
      <p:sp>
        <p:nvSpPr>
          <p:cNvPr id="27" name="Arrow: Right 26">
            <a:hlinkClick r:id="rId6"/>
            <a:extLst>
              <a:ext uri="{FF2B5EF4-FFF2-40B4-BE49-F238E27FC236}">
                <a16:creationId xmlns:a16="http://schemas.microsoft.com/office/drawing/2014/main" id="{83CB929B-59D4-C7F6-53D9-7E3CE1A4E1DA}"/>
              </a:ext>
            </a:extLst>
          </p:cNvPr>
          <p:cNvSpPr/>
          <p:nvPr/>
        </p:nvSpPr>
        <p:spPr>
          <a:xfrm>
            <a:off x="13520069" y="378636"/>
            <a:ext cx="809897" cy="608086"/>
          </a:xfrm>
          <a:prstGeom prst="rightArrow">
            <a:avLst/>
          </a:prstGeom>
          <a:solidFill>
            <a:srgbClr val="00246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Shape 7">
            <a:extLst>
              <a:ext uri="{FF2B5EF4-FFF2-40B4-BE49-F238E27FC236}">
                <a16:creationId xmlns:a16="http://schemas.microsoft.com/office/drawing/2014/main" id="{CA8DCCC0-EF49-5C42-2FC2-EE4F33A941B3}"/>
              </a:ext>
            </a:extLst>
          </p:cNvPr>
          <p:cNvSpPr/>
          <p:nvPr/>
        </p:nvSpPr>
        <p:spPr>
          <a:xfrm>
            <a:off x="10176043" y="4691405"/>
            <a:ext cx="510302" cy="510302"/>
          </a:xfrm>
          <a:prstGeom prst="roundRect">
            <a:avLst>
              <a:gd name="adj" fmla="val 18669"/>
            </a:avLst>
          </a:prstGeom>
          <a:solidFill>
            <a:srgbClr val="182567"/>
          </a:solidFill>
          <a:ln w="7620">
            <a:solidFill>
              <a:srgbClr val="313E80"/>
            </a:solidFill>
            <a:prstDash val="solid"/>
          </a:ln>
        </p:spPr>
      </p:sp>
      <p:pic>
        <p:nvPicPr>
          <p:cNvPr id="14" name="Image 3" descr="preencoded.png">
            <a:extLst>
              <a:ext uri="{FF2B5EF4-FFF2-40B4-BE49-F238E27FC236}">
                <a16:creationId xmlns:a16="http://schemas.microsoft.com/office/drawing/2014/main" id="{F3A201B9-1BBC-6D75-A982-FF12DF85DF95}"/>
              </a:ext>
            </a:extLst>
          </p:cNvPr>
          <p:cNvPicPr>
            <a:picLocks noChangeAspect="1"/>
          </p:cNvPicPr>
          <p:nvPr/>
        </p:nvPicPr>
        <p:blipFill>
          <a:blip r:embed="rId5"/>
          <a:stretch>
            <a:fillRect/>
          </a:stretch>
        </p:blipFill>
        <p:spPr>
          <a:xfrm>
            <a:off x="10261113" y="4733911"/>
            <a:ext cx="340162" cy="425291"/>
          </a:xfrm>
          <a:prstGeom prst="rect">
            <a:avLst/>
          </a:prstGeom>
        </p:spPr>
      </p:pic>
      <p:sp>
        <p:nvSpPr>
          <p:cNvPr id="15" name="Text 8">
            <a:extLst>
              <a:ext uri="{FF2B5EF4-FFF2-40B4-BE49-F238E27FC236}">
                <a16:creationId xmlns:a16="http://schemas.microsoft.com/office/drawing/2014/main" id="{0209A6A3-2E4F-13CE-C1C3-4575D5A64348}"/>
              </a:ext>
            </a:extLst>
          </p:cNvPr>
          <p:cNvSpPr/>
          <p:nvPr/>
        </p:nvSpPr>
        <p:spPr>
          <a:xfrm>
            <a:off x="10913159" y="469140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CI / CD Reporting</a:t>
            </a:r>
            <a:endParaRPr lang="en-US" sz="2200" dirty="0"/>
          </a:p>
        </p:txBody>
      </p:sp>
      <p:sp>
        <p:nvSpPr>
          <p:cNvPr id="16" name="Text 9">
            <a:extLst>
              <a:ext uri="{FF2B5EF4-FFF2-40B4-BE49-F238E27FC236}">
                <a16:creationId xmlns:a16="http://schemas.microsoft.com/office/drawing/2014/main" id="{5D6B5383-FB76-D719-8B3C-B533F41707E6}"/>
              </a:ext>
            </a:extLst>
          </p:cNvPr>
          <p:cNvSpPr/>
          <p:nvPr/>
        </p:nvSpPr>
        <p:spPr>
          <a:xfrm>
            <a:off x="10913159" y="5181824"/>
            <a:ext cx="2923571" cy="605024"/>
          </a:xfrm>
          <a:prstGeom prst="rect">
            <a:avLst/>
          </a:prstGeom>
          <a:noFill/>
          <a:ln/>
        </p:spPr>
        <p:txBody>
          <a:bodyPr wrap="square" lIns="0" tIns="0" rIns="0" bIns="0" rtlCol="0" anchor="t"/>
          <a:lstStyle/>
          <a:p>
            <a:pPr>
              <a:lnSpc>
                <a:spcPts val="2850"/>
              </a:lnSpc>
            </a:pPr>
            <a:r>
              <a:rPr lang="en-US" sz="1750" dirty="0">
                <a:solidFill>
                  <a:srgbClr val="CFD0D8"/>
                </a:solidFill>
                <a:latin typeface="Roboto" pitchFamily="34" charset="0"/>
                <a:ea typeface="Roboto" pitchFamily="34" charset="-122"/>
                <a:cs typeface="Roboto" pitchFamily="34" charset="-120"/>
              </a:rPr>
              <a:t>Generate detailed test reports on a scheduled basis.</a:t>
            </a:r>
          </a:p>
        </p:txBody>
      </p:sp>
      <p:sp>
        <p:nvSpPr>
          <p:cNvPr id="17" name="Shape 7">
            <a:extLst>
              <a:ext uri="{FF2B5EF4-FFF2-40B4-BE49-F238E27FC236}">
                <a16:creationId xmlns:a16="http://schemas.microsoft.com/office/drawing/2014/main" id="{697037BC-7E66-6A91-66EA-05EFCDD30F32}"/>
              </a:ext>
            </a:extLst>
          </p:cNvPr>
          <p:cNvSpPr/>
          <p:nvPr/>
        </p:nvSpPr>
        <p:spPr>
          <a:xfrm>
            <a:off x="6280190" y="6398166"/>
            <a:ext cx="510302" cy="510302"/>
          </a:xfrm>
          <a:prstGeom prst="roundRect">
            <a:avLst>
              <a:gd name="adj" fmla="val 18669"/>
            </a:avLst>
          </a:prstGeom>
          <a:solidFill>
            <a:srgbClr val="182567"/>
          </a:solidFill>
          <a:ln w="7620">
            <a:solidFill>
              <a:srgbClr val="313E80"/>
            </a:solidFill>
            <a:prstDash val="solid"/>
          </a:ln>
        </p:spPr>
      </p:sp>
      <p:sp>
        <p:nvSpPr>
          <p:cNvPr id="19" name="Text 8">
            <a:extLst>
              <a:ext uri="{FF2B5EF4-FFF2-40B4-BE49-F238E27FC236}">
                <a16:creationId xmlns:a16="http://schemas.microsoft.com/office/drawing/2014/main" id="{E465E085-4FBD-3CDF-68A9-4B01D7E4CC6B}"/>
              </a:ext>
            </a:extLst>
          </p:cNvPr>
          <p:cNvSpPr/>
          <p:nvPr/>
        </p:nvSpPr>
        <p:spPr>
          <a:xfrm>
            <a:off x="7017306" y="639816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GitHub Repo</a:t>
            </a:r>
            <a:endParaRPr lang="en-US" sz="2200" dirty="0"/>
          </a:p>
        </p:txBody>
      </p:sp>
      <p:sp>
        <p:nvSpPr>
          <p:cNvPr id="20" name="Text 9">
            <a:extLst>
              <a:ext uri="{FF2B5EF4-FFF2-40B4-BE49-F238E27FC236}">
                <a16:creationId xmlns:a16="http://schemas.microsoft.com/office/drawing/2014/main" id="{466D3B0B-2B02-079A-8356-96D3C2A6A850}"/>
              </a:ext>
            </a:extLst>
          </p:cNvPr>
          <p:cNvSpPr/>
          <p:nvPr/>
        </p:nvSpPr>
        <p:spPr>
          <a:xfrm>
            <a:off x="7017306" y="6888585"/>
            <a:ext cx="2835235" cy="605024"/>
          </a:xfrm>
          <a:prstGeom prst="rect">
            <a:avLst/>
          </a:prstGeom>
          <a:noFill/>
          <a:ln/>
        </p:spPr>
        <p:txBody>
          <a:bodyPr wrap="square" lIns="0" tIns="0" rIns="0" bIns="0" rtlCol="0" anchor="t"/>
          <a:lstStyle/>
          <a:p>
            <a:pPr>
              <a:lnSpc>
                <a:spcPts val="2850"/>
              </a:lnSpc>
            </a:pPr>
            <a:r>
              <a:rPr lang="en-US" sz="1750" dirty="0">
                <a:solidFill>
                  <a:srgbClr val="CFD0D8"/>
                </a:solidFill>
                <a:latin typeface="Roboto" pitchFamily="34" charset="0"/>
                <a:ea typeface="Roboto" pitchFamily="34" charset="-122"/>
                <a:cs typeface="Roboto" pitchFamily="34" charset="-120"/>
              </a:rPr>
              <a:t>Managing project-related tasks and bugs.</a:t>
            </a:r>
          </a:p>
        </p:txBody>
      </p:sp>
      <p:pic>
        <p:nvPicPr>
          <p:cNvPr id="21" name="Image 1" descr="preencoded.png">
            <a:extLst>
              <a:ext uri="{FF2B5EF4-FFF2-40B4-BE49-F238E27FC236}">
                <a16:creationId xmlns:a16="http://schemas.microsoft.com/office/drawing/2014/main" id="{C644051A-C473-618B-747A-82220622D767}"/>
              </a:ext>
            </a:extLst>
          </p:cNvPr>
          <p:cNvPicPr>
            <a:picLocks noChangeAspect="1"/>
          </p:cNvPicPr>
          <p:nvPr/>
        </p:nvPicPr>
        <p:blipFill>
          <a:blip r:embed="rId3"/>
          <a:stretch>
            <a:fillRect/>
          </a:stretch>
        </p:blipFill>
        <p:spPr>
          <a:xfrm>
            <a:off x="6378323" y="6439764"/>
            <a:ext cx="340162" cy="425291"/>
          </a:xfrm>
          <a:prstGeom prst="rect">
            <a:avLst/>
          </a:prstGeom>
        </p:spPr>
      </p:pic>
      <p:sp>
        <p:nvSpPr>
          <p:cNvPr id="22" name="Shape 7">
            <a:extLst>
              <a:ext uri="{FF2B5EF4-FFF2-40B4-BE49-F238E27FC236}">
                <a16:creationId xmlns:a16="http://schemas.microsoft.com/office/drawing/2014/main" id="{7A7EA468-8023-56BC-8853-F4B19E85EE93}"/>
              </a:ext>
            </a:extLst>
          </p:cNvPr>
          <p:cNvSpPr/>
          <p:nvPr/>
        </p:nvSpPr>
        <p:spPr>
          <a:xfrm>
            <a:off x="10264379" y="6356568"/>
            <a:ext cx="510302" cy="510302"/>
          </a:xfrm>
          <a:prstGeom prst="roundRect">
            <a:avLst>
              <a:gd name="adj" fmla="val 18669"/>
            </a:avLst>
          </a:prstGeom>
          <a:solidFill>
            <a:srgbClr val="182567"/>
          </a:solidFill>
          <a:ln w="7620">
            <a:solidFill>
              <a:srgbClr val="313E80"/>
            </a:solidFill>
            <a:prstDash val="solid"/>
          </a:ln>
        </p:spPr>
      </p:sp>
      <p:sp>
        <p:nvSpPr>
          <p:cNvPr id="23" name="Text 8">
            <a:extLst>
              <a:ext uri="{FF2B5EF4-FFF2-40B4-BE49-F238E27FC236}">
                <a16:creationId xmlns:a16="http://schemas.microsoft.com/office/drawing/2014/main" id="{EE21A8ED-BDAF-1DB3-89AF-B6AC975EDBBE}"/>
              </a:ext>
            </a:extLst>
          </p:cNvPr>
          <p:cNvSpPr/>
          <p:nvPr/>
        </p:nvSpPr>
        <p:spPr>
          <a:xfrm>
            <a:off x="11001495" y="635656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Jira Issues</a:t>
            </a:r>
            <a:endParaRPr lang="en-US" sz="2200" dirty="0"/>
          </a:p>
        </p:txBody>
      </p:sp>
      <p:sp>
        <p:nvSpPr>
          <p:cNvPr id="28" name="Text 9">
            <a:extLst>
              <a:ext uri="{FF2B5EF4-FFF2-40B4-BE49-F238E27FC236}">
                <a16:creationId xmlns:a16="http://schemas.microsoft.com/office/drawing/2014/main" id="{BFC5E7DA-463B-E159-6A43-B97043BD17EC}"/>
              </a:ext>
            </a:extLst>
          </p:cNvPr>
          <p:cNvSpPr/>
          <p:nvPr/>
        </p:nvSpPr>
        <p:spPr>
          <a:xfrm>
            <a:off x="11001495" y="6846987"/>
            <a:ext cx="2835235" cy="605024"/>
          </a:xfrm>
          <a:prstGeom prst="rect">
            <a:avLst/>
          </a:prstGeom>
          <a:noFill/>
          <a:ln/>
        </p:spPr>
        <p:txBody>
          <a:bodyPr wrap="square" lIns="0" tIns="0" rIns="0" bIns="0" rtlCol="0" anchor="t"/>
          <a:lstStyle/>
          <a:p>
            <a:pPr>
              <a:lnSpc>
                <a:spcPts val="2850"/>
              </a:lnSpc>
            </a:pPr>
            <a:r>
              <a:rPr lang="en-US" sz="1750" dirty="0">
                <a:solidFill>
                  <a:srgbClr val="CFD0D8"/>
                </a:solidFill>
                <a:latin typeface="Roboto" pitchFamily="34" charset="0"/>
                <a:ea typeface="Roboto" pitchFamily="34" charset="-122"/>
                <a:cs typeface="Roboto" pitchFamily="34" charset="-120"/>
              </a:rPr>
              <a:t>To track Bugs and Issues</a:t>
            </a:r>
          </a:p>
        </p:txBody>
      </p:sp>
      <p:pic>
        <p:nvPicPr>
          <p:cNvPr id="29" name="Image 1" descr="preencoded.png">
            <a:extLst>
              <a:ext uri="{FF2B5EF4-FFF2-40B4-BE49-F238E27FC236}">
                <a16:creationId xmlns:a16="http://schemas.microsoft.com/office/drawing/2014/main" id="{49DF374B-5E02-0880-8D00-1948A611D720}"/>
              </a:ext>
            </a:extLst>
          </p:cNvPr>
          <p:cNvPicPr>
            <a:picLocks noChangeAspect="1"/>
          </p:cNvPicPr>
          <p:nvPr/>
        </p:nvPicPr>
        <p:blipFill>
          <a:blip r:embed="rId3"/>
          <a:stretch>
            <a:fillRect/>
          </a:stretch>
        </p:blipFill>
        <p:spPr>
          <a:xfrm>
            <a:off x="10362512" y="6398166"/>
            <a:ext cx="340162" cy="425291"/>
          </a:xfrm>
          <a:prstGeom prst="rect">
            <a:avLst/>
          </a:prstGeom>
        </p:spPr>
      </p:pic>
    </p:spTree>
    <p:extLst>
      <p:ext uri="{BB962C8B-B14F-4D97-AF65-F5344CB8AC3E}">
        <p14:creationId xmlns:p14="http://schemas.microsoft.com/office/powerpoint/2010/main" val="296050833"/>
      </p:ext>
    </p:extLst>
  </p:cSld>
  <p:clrMapOvr>
    <a:masterClrMapping/>
  </p:clrMapOvr>
  <mc:AlternateContent xmlns:mc="http://schemas.openxmlformats.org/markup-compatibility/2006" xmlns:p14="http://schemas.microsoft.com/office/powerpoint/2010/main">
    <mc:Choice Requires="p14">
      <p:transition spd="slow" p14:dur="1200">
        <p14:prism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BB3A69-4BAD-F5B7-2366-1A0E475CE137}"/>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FAB346BF-240B-263C-0DF3-2170BBF2ADA5}"/>
              </a:ext>
            </a:extLst>
          </p:cNvPr>
          <p:cNvPicPr>
            <a:picLocks noChangeAspect="1"/>
          </p:cNvPicPr>
          <p:nvPr/>
        </p:nvPicPr>
        <p:blipFill>
          <a:blip r:embed="rId2"/>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8D3075AD-59D8-4ABB-A74E-8A94DAE15F2A}"/>
              </a:ext>
            </a:extLst>
          </p:cNvPr>
          <p:cNvSpPr/>
          <p:nvPr/>
        </p:nvSpPr>
        <p:spPr>
          <a:xfrm>
            <a:off x="529590" y="417552"/>
            <a:ext cx="3783092" cy="472797"/>
          </a:xfrm>
          <a:prstGeom prst="rect">
            <a:avLst/>
          </a:prstGeom>
          <a:noFill/>
          <a:ln/>
        </p:spPr>
        <p:txBody>
          <a:bodyPr wrap="none" lIns="0" tIns="0" rIns="0" bIns="0" rtlCol="0" anchor="t"/>
          <a:lstStyle/>
          <a:p>
            <a:pPr marL="0" indent="0" algn="l">
              <a:lnSpc>
                <a:spcPts val="3700"/>
              </a:lnSpc>
              <a:buNone/>
            </a:pPr>
            <a:r>
              <a:rPr lang="en-US" sz="2950" dirty="0">
                <a:solidFill>
                  <a:srgbClr val="FFFFFF"/>
                </a:solidFill>
                <a:latin typeface="Roboto Medium" pitchFamily="34" charset="0"/>
                <a:ea typeface="Roboto Medium" pitchFamily="34" charset="-122"/>
                <a:cs typeface="Roboto Medium" pitchFamily="34" charset="-120"/>
              </a:rPr>
              <a:t>API Testing Results</a:t>
            </a:r>
            <a:endParaRPr lang="en-US" sz="2950" dirty="0"/>
          </a:p>
        </p:txBody>
      </p:sp>
      <p:sp>
        <p:nvSpPr>
          <p:cNvPr id="4" name="Text 1">
            <a:extLst>
              <a:ext uri="{FF2B5EF4-FFF2-40B4-BE49-F238E27FC236}">
                <a16:creationId xmlns:a16="http://schemas.microsoft.com/office/drawing/2014/main" id="{88056AC0-7875-189D-445B-0D008C0BDF76}"/>
              </a:ext>
            </a:extLst>
          </p:cNvPr>
          <p:cNvSpPr/>
          <p:nvPr/>
        </p:nvSpPr>
        <p:spPr>
          <a:xfrm>
            <a:off x="529590" y="1192887"/>
            <a:ext cx="8084820" cy="499348"/>
          </a:xfrm>
          <a:prstGeom prst="rect">
            <a:avLst/>
          </a:prstGeom>
          <a:noFill/>
          <a:ln/>
        </p:spPr>
        <p:txBody>
          <a:bodyPr wrap="none" lIns="0" tIns="0" rIns="0" bIns="0" rtlCol="0" anchor="t"/>
          <a:lstStyle/>
          <a:p>
            <a:pPr marL="0" indent="0" algn="ctr">
              <a:lnSpc>
                <a:spcPts val="3900"/>
              </a:lnSpc>
              <a:buNone/>
            </a:pPr>
            <a:r>
              <a:rPr lang="en-US" sz="3900" dirty="0">
                <a:solidFill>
                  <a:srgbClr val="CFD0D8"/>
                </a:solidFill>
                <a:latin typeface="Roboto Medium" pitchFamily="34" charset="0"/>
                <a:ea typeface="Roboto Medium" pitchFamily="34" charset="-122"/>
                <a:cs typeface="Roboto Medium" pitchFamily="34" charset="-120"/>
              </a:rPr>
              <a:t>154</a:t>
            </a:r>
            <a:endParaRPr lang="en-US" sz="3900" dirty="0"/>
          </a:p>
        </p:txBody>
      </p:sp>
      <p:sp>
        <p:nvSpPr>
          <p:cNvPr id="5" name="Text 2">
            <a:extLst>
              <a:ext uri="{FF2B5EF4-FFF2-40B4-BE49-F238E27FC236}">
                <a16:creationId xmlns:a16="http://schemas.microsoft.com/office/drawing/2014/main" id="{0B0AC301-448F-39BF-DC9C-79414099502D}"/>
              </a:ext>
            </a:extLst>
          </p:cNvPr>
          <p:cNvSpPr/>
          <p:nvPr/>
        </p:nvSpPr>
        <p:spPr>
          <a:xfrm>
            <a:off x="3626168" y="1881307"/>
            <a:ext cx="1891546" cy="236458"/>
          </a:xfrm>
          <a:prstGeom prst="rect">
            <a:avLst/>
          </a:prstGeom>
          <a:noFill/>
          <a:ln/>
        </p:spPr>
        <p:txBody>
          <a:bodyPr wrap="none" lIns="0" tIns="0" rIns="0" bIns="0" rtlCol="0" anchor="t"/>
          <a:lstStyle/>
          <a:p>
            <a:pPr marL="0" indent="0" algn="ctr">
              <a:lnSpc>
                <a:spcPts val="1850"/>
              </a:lnSpc>
              <a:buNone/>
            </a:pPr>
            <a:r>
              <a:rPr lang="en-US" sz="1450" dirty="0">
                <a:solidFill>
                  <a:srgbClr val="CFD0D8"/>
                </a:solidFill>
                <a:latin typeface="Roboto Medium" pitchFamily="34" charset="0"/>
                <a:ea typeface="Roboto Medium" pitchFamily="34" charset="-122"/>
                <a:cs typeface="Roboto Medium" pitchFamily="34" charset="-120"/>
              </a:rPr>
              <a:t>Total Tests</a:t>
            </a:r>
            <a:endParaRPr lang="en-US" sz="1450" dirty="0"/>
          </a:p>
        </p:txBody>
      </p:sp>
      <p:sp>
        <p:nvSpPr>
          <p:cNvPr id="6" name="Text 3">
            <a:extLst>
              <a:ext uri="{FF2B5EF4-FFF2-40B4-BE49-F238E27FC236}">
                <a16:creationId xmlns:a16="http://schemas.microsoft.com/office/drawing/2014/main" id="{0B9BA107-9454-3D1C-77A7-D402DA3E7050}"/>
              </a:ext>
            </a:extLst>
          </p:cNvPr>
          <p:cNvSpPr/>
          <p:nvPr/>
        </p:nvSpPr>
        <p:spPr>
          <a:xfrm>
            <a:off x="529590" y="2208490"/>
            <a:ext cx="8084820" cy="242054"/>
          </a:xfrm>
          <a:prstGeom prst="rect">
            <a:avLst/>
          </a:prstGeom>
          <a:noFill/>
          <a:ln/>
        </p:spPr>
        <p:txBody>
          <a:bodyPr wrap="none" lIns="0" tIns="0" rIns="0" bIns="0" rtlCol="0" anchor="t"/>
          <a:lstStyle/>
          <a:p>
            <a:pPr marL="0" indent="0" algn="ctr">
              <a:lnSpc>
                <a:spcPts val="1900"/>
              </a:lnSpc>
              <a:buNone/>
            </a:pPr>
            <a:r>
              <a:rPr lang="en-US" sz="1150" dirty="0">
                <a:solidFill>
                  <a:srgbClr val="CFD0D8"/>
                </a:solidFill>
                <a:latin typeface="Roboto" pitchFamily="34" charset="0"/>
                <a:ea typeface="Roboto" pitchFamily="34" charset="-122"/>
                <a:cs typeface="Roboto" pitchFamily="34" charset="-120"/>
              </a:rPr>
              <a:t>Comprehensive API test coverage</a:t>
            </a:r>
            <a:endParaRPr lang="en-US" sz="1150" dirty="0"/>
          </a:p>
        </p:txBody>
      </p:sp>
      <p:sp>
        <p:nvSpPr>
          <p:cNvPr id="7" name="Text 4">
            <a:extLst>
              <a:ext uri="{FF2B5EF4-FFF2-40B4-BE49-F238E27FC236}">
                <a16:creationId xmlns:a16="http://schemas.microsoft.com/office/drawing/2014/main" id="{E94D74C6-2544-B98E-8B60-ABC2A83D4145}"/>
              </a:ext>
            </a:extLst>
          </p:cNvPr>
          <p:cNvSpPr/>
          <p:nvPr/>
        </p:nvSpPr>
        <p:spPr>
          <a:xfrm>
            <a:off x="529590" y="2980015"/>
            <a:ext cx="8084820" cy="499348"/>
          </a:xfrm>
          <a:prstGeom prst="rect">
            <a:avLst/>
          </a:prstGeom>
          <a:noFill/>
          <a:ln/>
        </p:spPr>
        <p:txBody>
          <a:bodyPr wrap="none" lIns="0" tIns="0" rIns="0" bIns="0" rtlCol="0" anchor="t"/>
          <a:lstStyle/>
          <a:p>
            <a:pPr marL="0" indent="0" algn="ctr">
              <a:lnSpc>
                <a:spcPts val="3900"/>
              </a:lnSpc>
              <a:buNone/>
            </a:pPr>
            <a:r>
              <a:rPr lang="en-US" sz="3900" dirty="0">
                <a:solidFill>
                  <a:srgbClr val="CFD0D8"/>
                </a:solidFill>
                <a:latin typeface="Roboto Medium" pitchFamily="34" charset="0"/>
                <a:ea typeface="Roboto Medium" pitchFamily="34" charset="-122"/>
                <a:cs typeface="Roboto Medium" pitchFamily="34" charset="-120"/>
              </a:rPr>
              <a:t>145</a:t>
            </a:r>
            <a:endParaRPr lang="en-US" sz="3900" dirty="0"/>
          </a:p>
        </p:txBody>
      </p:sp>
      <p:sp>
        <p:nvSpPr>
          <p:cNvPr id="8" name="Text 5">
            <a:extLst>
              <a:ext uri="{FF2B5EF4-FFF2-40B4-BE49-F238E27FC236}">
                <a16:creationId xmlns:a16="http://schemas.microsoft.com/office/drawing/2014/main" id="{93592823-038A-EFFC-64E2-5E42C13D59F9}"/>
              </a:ext>
            </a:extLst>
          </p:cNvPr>
          <p:cNvSpPr/>
          <p:nvPr/>
        </p:nvSpPr>
        <p:spPr>
          <a:xfrm>
            <a:off x="3626168" y="3668435"/>
            <a:ext cx="1891546" cy="236458"/>
          </a:xfrm>
          <a:prstGeom prst="rect">
            <a:avLst/>
          </a:prstGeom>
          <a:noFill/>
          <a:ln/>
        </p:spPr>
        <p:txBody>
          <a:bodyPr wrap="none" lIns="0" tIns="0" rIns="0" bIns="0" rtlCol="0" anchor="t"/>
          <a:lstStyle/>
          <a:p>
            <a:pPr marL="0" indent="0" algn="ctr">
              <a:lnSpc>
                <a:spcPts val="1850"/>
              </a:lnSpc>
              <a:buNone/>
            </a:pPr>
            <a:r>
              <a:rPr lang="en-US" sz="1450" dirty="0">
                <a:solidFill>
                  <a:srgbClr val="CFD0D8"/>
                </a:solidFill>
                <a:latin typeface="Roboto Medium" pitchFamily="34" charset="0"/>
                <a:ea typeface="Roboto Medium" pitchFamily="34" charset="-122"/>
                <a:cs typeface="Roboto Medium" pitchFamily="34" charset="-120"/>
              </a:rPr>
              <a:t>Passed Tests</a:t>
            </a:r>
            <a:endParaRPr lang="en-US" sz="1450" dirty="0"/>
          </a:p>
        </p:txBody>
      </p:sp>
      <p:sp>
        <p:nvSpPr>
          <p:cNvPr id="9" name="Text 6">
            <a:extLst>
              <a:ext uri="{FF2B5EF4-FFF2-40B4-BE49-F238E27FC236}">
                <a16:creationId xmlns:a16="http://schemas.microsoft.com/office/drawing/2014/main" id="{3B1B94F8-8485-F82B-4E52-9DB2E48EBD42}"/>
              </a:ext>
            </a:extLst>
          </p:cNvPr>
          <p:cNvSpPr/>
          <p:nvPr/>
        </p:nvSpPr>
        <p:spPr>
          <a:xfrm>
            <a:off x="529590" y="3995618"/>
            <a:ext cx="8084820" cy="242054"/>
          </a:xfrm>
          <a:prstGeom prst="rect">
            <a:avLst/>
          </a:prstGeom>
          <a:noFill/>
          <a:ln/>
        </p:spPr>
        <p:txBody>
          <a:bodyPr wrap="none" lIns="0" tIns="0" rIns="0" bIns="0" rtlCol="0" anchor="t"/>
          <a:lstStyle/>
          <a:p>
            <a:pPr marL="0" indent="0" algn="ctr">
              <a:lnSpc>
                <a:spcPts val="1900"/>
              </a:lnSpc>
              <a:buNone/>
            </a:pPr>
            <a:r>
              <a:rPr lang="en-US" sz="1150" dirty="0">
                <a:solidFill>
                  <a:srgbClr val="CFD0D8"/>
                </a:solidFill>
                <a:latin typeface="Roboto" pitchFamily="34" charset="0"/>
                <a:ea typeface="Roboto" pitchFamily="34" charset="-122"/>
                <a:cs typeface="Roboto" pitchFamily="34" charset="-120"/>
              </a:rPr>
              <a:t>High success rate of 94.2%</a:t>
            </a:r>
            <a:endParaRPr lang="en-US" sz="1150" dirty="0"/>
          </a:p>
        </p:txBody>
      </p:sp>
      <p:sp>
        <p:nvSpPr>
          <p:cNvPr id="10" name="Text 7">
            <a:extLst>
              <a:ext uri="{FF2B5EF4-FFF2-40B4-BE49-F238E27FC236}">
                <a16:creationId xmlns:a16="http://schemas.microsoft.com/office/drawing/2014/main" id="{43E7A46F-2781-7A70-2FE0-0BEE3E38A1CD}"/>
              </a:ext>
            </a:extLst>
          </p:cNvPr>
          <p:cNvSpPr/>
          <p:nvPr/>
        </p:nvSpPr>
        <p:spPr>
          <a:xfrm>
            <a:off x="529590" y="4767143"/>
            <a:ext cx="8084820" cy="499348"/>
          </a:xfrm>
          <a:prstGeom prst="rect">
            <a:avLst/>
          </a:prstGeom>
          <a:noFill/>
          <a:ln/>
        </p:spPr>
        <p:txBody>
          <a:bodyPr wrap="none" lIns="0" tIns="0" rIns="0" bIns="0" rtlCol="0" anchor="t"/>
          <a:lstStyle/>
          <a:p>
            <a:pPr marL="0" indent="0" algn="ctr">
              <a:lnSpc>
                <a:spcPts val="3900"/>
              </a:lnSpc>
              <a:buNone/>
            </a:pPr>
            <a:r>
              <a:rPr lang="en-US" sz="3900" dirty="0">
                <a:solidFill>
                  <a:srgbClr val="CFD0D8"/>
                </a:solidFill>
                <a:latin typeface="Roboto Medium" pitchFamily="34" charset="0"/>
                <a:ea typeface="Roboto Medium" pitchFamily="34" charset="-122"/>
                <a:cs typeface="Roboto Medium" pitchFamily="34" charset="-120"/>
              </a:rPr>
              <a:t>9</a:t>
            </a:r>
            <a:endParaRPr lang="en-US" sz="3900" dirty="0"/>
          </a:p>
        </p:txBody>
      </p:sp>
      <p:sp>
        <p:nvSpPr>
          <p:cNvPr id="11" name="Text 8">
            <a:extLst>
              <a:ext uri="{FF2B5EF4-FFF2-40B4-BE49-F238E27FC236}">
                <a16:creationId xmlns:a16="http://schemas.microsoft.com/office/drawing/2014/main" id="{8BE19A52-DC8F-ED39-E938-85C99D431992}"/>
              </a:ext>
            </a:extLst>
          </p:cNvPr>
          <p:cNvSpPr/>
          <p:nvPr/>
        </p:nvSpPr>
        <p:spPr>
          <a:xfrm>
            <a:off x="3626168" y="5455563"/>
            <a:ext cx="1891546" cy="236458"/>
          </a:xfrm>
          <a:prstGeom prst="rect">
            <a:avLst/>
          </a:prstGeom>
          <a:noFill/>
          <a:ln/>
        </p:spPr>
        <p:txBody>
          <a:bodyPr wrap="none" lIns="0" tIns="0" rIns="0" bIns="0" rtlCol="0" anchor="t"/>
          <a:lstStyle/>
          <a:p>
            <a:pPr marL="0" indent="0" algn="ctr">
              <a:lnSpc>
                <a:spcPts val="1850"/>
              </a:lnSpc>
              <a:buNone/>
            </a:pPr>
            <a:r>
              <a:rPr lang="en-US" sz="1450" dirty="0">
                <a:solidFill>
                  <a:srgbClr val="CFD0D8"/>
                </a:solidFill>
                <a:latin typeface="Roboto Medium" pitchFamily="34" charset="0"/>
                <a:ea typeface="Roboto Medium" pitchFamily="34" charset="-122"/>
                <a:cs typeface="Roboto Medium" pitchFamily="34" charset="-120"/>
              </a:rPr>
              <a:t>Failed Tests</a:t>
            </a:r>
            <a:endParaRPr lang="en-US" sz="1450" dirty="0"/>
          </a:p>
        </p:txBody>
      </p:sp>
      <p:sp>
        <p:nvSpPr>
          <p:cNvPr id="12" name="Text 9">
            <a:extLst>
              <a:ext uri="{FF2B5EF4-FFF2-40B4-BE49-F238E27FC236}">
                <a16:creationId xmlns:a16="http://schemas.microsoft.com/office/drawing/2014/main" id="{A1A16A35-69F5-A543-DB80-9BCACFBF85DF}"/>
              </a:ext>
            </a:extLst>
          </p:cNvPr>
          <p:cNvSpPr/>
          <p:nvPr/>
        </p:nvSpPr>
        <p:spPr>
          <a:xfrm>
            <a:off x="529590" y="5782747"/>
            <a:ext cx="8084820" cy="242054"/>
          </a:xfrm>
          <a:prstGeom prst="rect">
            <a:avLst/>
          </a:prstGeom>
          <a:noFill/>
          <a:ln/>
        </p:spPr>
        <p:txBody>
          <a:bodyPr wrap="none" lIns="0" tIns="0" rIns="0" bIns="0" rtlCol="0" anchor="t"/>
          <a:lstStyle/>
          <a:p>
            <a:pPr marL="0" indent="0" algn="ctr">
              <a:lnSpc>
                <a:spcPts val="1900"/>
              </a:lnSpc>
              <a:buNone/>
            </a:pPr>
            <a:r>
              <a:rPr lang="en-US" sz="1150" dirty="0">
                <a:solidFill>
                  <a:srgbClr val="CFD0D8"/>
                </a:solidFill>
                <a:latin typeface="Roboto" pitchFamily="34" charset="0"/>
                <a:ea typeface="Roboto" pitchFamily="34" charset="-122"/>
                <a:cs typeface="Roboto" pitchFamily="34" charset="-120"/>
              </a:rPr>
              <a:t>Issues in transaction and loan operations</a:t>
            </a:r>
            <a:endParaRPr lang="en-US" sz="1150" dirty="0"/>
          </a:p>
        </p:txBody>
      </p:sp>
      <p:sp>
        <p:nvSpPr>
          <p:cNvPr id="13" name="Text 10">
            <a:extLst>
              <a:ext uri="{FF2B5EF4-FFF2-40B4-BE49-F238E27FC236}">
                <a16:creationId xmlns:a16="http://schemas.microsoft.com/office/drawing/2014/main" id="{384A430B-3E31-284C-CDF6-8ACEB28253CB}"/>
              </a:ext>
            </a:extLst>
          </p:cNvPr>
          <p:cNvSpPr/>
          <p:nvPr/>
        </p:nvSpPr>
        <p:spPr>
          <a:xfrm>
            <a:off x="529590" y="6554272"/>
            <a:ext cx="8084820" cy="499348"/>
          </a:xfrm>
          <a:prstGeom prst="rect">
            <a:avLst/>
          </a:prstGeom>
          <a:noFill/>
          <a:ln/>
        </p:spPr>
        <p:txBody>
          <a:bodyPr wrap="none" lIns="0" tIns="0" rIns="0" bIns="0" rtlCol="0" anchor="t"/>
          <a:lstStyle/>
          <a:p>
            <a:pPr marL="0" indent="0" algn="ctr">
              <a:lnSpc>
                <a:spcPts val="3900"/>
              </a:lnSpc>
              <a:buNone/>
            </a:pPr>
            <a:r>
              <a:rPr lang="en-US" sz="3900" dirty="0">
                <a:solidFill>
                  <a:srgbClr val="CFD0D8"/>
                </a:solidFill>
                <a:latin typeface="Roboto Medium" pitchFamily="34" charset="0"/>
                <a:ea typeface="Roboto Medium" pitchFamily="34" charset="-122"/>
                <a:cs typeface="Roboto Medium" pitchFamily="34" charset="-120"/>
              </a:rPr>
              <a:t>293ms</a:t>
            </a:r>
            <a:endParaRPr lang="en-US" sz="3900" dirty="0"/>
          </a:p>
        </p:txBody>
      </p:sp>
      <p:sp>
        <p:nvSpPr>
          <p:cNvPr id="14" name="Text 11">
            <a:extLst>
              <a:ext uri="{FF2B5EF4-FFF2-40B4-BE49-F238E27FC236}">
                <a16:creationId xmlns:a16="http://schemas.microsoft.com/office/drawing/2014/main" id="{24E5A52F-EADF-B356-505A-F805EC8D5330}"/>
              </a:ext>
            </a:extLst>
          </p:cNvPr>
          <p:cNvSpPr/>
          <p:nvPr/>
        </p:nvSpPr>
        <p:spPr>
          <a:xfrm>
            <a:off x="3626168" y="7242691"/>
            <a:ext cx="1891546" cy="236458"/>
          </a:xfrm>
          <a:prstGeom prst="rect">
            <a:avLst/>
          </a:prstGeom>
          <a:noFill/>
          <a:ln/>
        </p:spPr>
        <p:txBody>
          <a:bodyPr wrap="none" lIns="0" tIns="0" rIns="0" bIns="0" rtlCol="0" anchor="t"/>
          <a:lstStyle/>
          <a:p>
            <a:pPr marL="0" indent="0" algn="ctr">
              <a:lnSpc>
                <a:spcPts val="1850"/>
              </a:lnSpc>
              <a:buNone/>
            </a:pPr>
            <a:r>
              <a:rPr lang="en-US" sz="1450" dirty="0">
                <a:solidFill>
                  <a:srgbClr val="CFD0D8"/>
                </a:solidFill>
                <a:latin typeface="Roboto Medium" pitchFamily="34" charset="0"/>
                <a:ea typeface="Roboto Medium" pitchFamily="34" charset="-122"/>
                <a:cs typeface="Roboto Medium" pitchFamily="34" charset="-120"/>
              </a:rPr>
              <a:t>Avg Response</a:t>
            </a:r>
            <a:endParaRPr lang="en-US" sz="1450" dirty="0"/>
          </a:p>
        </p:txBody>
      </p:sp>
      <p:sp>
        <p:nvSpPr>
          <p:cNvPr id="15" name="Text 12">
            <a:extLst>
              <a:ext uri="{FF2B5EF4-FFF2-40B4-BE49-F238E27FC236}">
                <a16:creationId xmlns:a16="http://schemas.microsoft.com/office/drawing/2014/main" id="{40C46D3A-95C1-F50E-2C84-A06CC3BB407A}"/>
              </a:ext>
            </a:extLst>
          </p:cNvPr>
          <p:cNvSpPr/>
          <p:nvPr/>
        </p:nvSpPr>
        <p:spPr>
          <a:xfrm>
            <a:off x="529590" y="7569875"/>
            <a:ext cx="8084820" cy="242054"/>
          </a:xfrm>
          <a:prstGeom prst="rect">
            <a:avLst/>
          </a:prstGeom>
          <a:noFill/>
          <a:ln/>
        </p:spPr>
        <p:txBody>
          <a:bodyPr wrap="none" lIns="0" tIns="0" rIns="0" bIns="0" rtlCol="0" anchor="t"/>
          <a:lstStyle/>
          <a:p>
            <a:pPr marL="0" indent="0" algn="ctr">
              <a:lnSpc>
                <a:spcPts val="1900"/>
              </a:lnSpc>
              <a:buNone/>
            </a:pPr>
            <a:r>
              <a:rPr lang="en-US" sz="1150" dirty="0">
                <a:solidFill>
                  <a:srgbClr val="CFD0D8"/>
                </a:solidFill>
                <a:latin typeface="Roboto" pitchFamily="34" charset="0"/>
                <a:ea typeface="Roboto" pitchFamily="34" charset="-122"/>
                <a:cs typeface="Roboto" pitchFamily="34" charset="-120"/>
              </a:rPr>
              <a:t>Fast execution across all endpoints</a:t>
            </a:r>
            <a:endParaRPr lang="en-US" sz="1150" dirty="0"/>
          </a:p>
        </p:txBody>
      </p:sp>
      <p:sp>
        <p:nvSpPr>
          <p:cNvPr id="16" name="Arrow: Right 15">
            <a:hlinkClick r:id="rId3"/>
            <a:extLst>
              <a:ext uri="{FF2B5EF4-FFF2-40B4-BE49-F238E27FC236}">
                <a16:creationId xmlns:a16="http://schemas.microsoft.com/office/drawing/2014/main" id="{2AFC7480-FA6E-CB50-2F67-39B786431DC0}"/>
              </a:ext>
            </a:extLst>
          </p:cNvPr>
          <p:cNvSpPr/>
          <p:nvPr/>
        </p:nvSpPr>
        <p:spPr>
          <a:xfrm>
            <a:off x="8007531" y="378636"/>
            <a:ext cx="809897" cy="608086"/>
          </a:xfrm>
          <a:prstGeom prst="rightArrow">
            <a:avLst/>
          </a:prstGeom>
          <a:solidFill>
            <a:srgbClr val="00246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40469380"/>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F716ED-D925-188C-DDAE-CEECC181821D}"/>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D358D31F-DAB4-B1B7-8F87-D8744D05D8FD}"/>
              </a:ext>
            </a:extLst>
          </p:cNvPr>
          <p:cNvPicPr>
            <a:picLocks noChangeAspect="1"/>
          </p:cNvPicPr>
          <p:nvPr/>
        </p:nvPicPr>
        <p:blipFill>
          <a:blip r:embed="rId2"/>
          <a:stretch>
            <a:fillRect/>
          </a:stretch>
        </p:blipFill>
        <p:spPr>
          <a:xfrm>
            <a:off x="0" y="0"/>
            <a:ext cx="14630400" cy="2205514"/>
          </a:xfrm>
          <a:prstGeom prst="rect">
            <a:avLst/>
          </a:prstGeom>
        </p:spPr>
      </p:pic>
      <p:sp>
        <p:nvSpPr>
          <p:cNvPr id="3" name="Text 0">
            <a:extLst>
              <a:ext uri="{FF2B5EF4-FFF2-40B4-BE49-F238E27FC236}">
                <a16:creationId xmlns:a16="http://schemas.microsoft.com/office/drawing/2014/main" id="{3529E0A3-938E-6128-ADD9-922C39DAC0AA}"/>
              </a:ext>
            </a:extLst>
          </p:cNvPr>
          <p:cNvSpPr/>
          <p:nvPr/>
        </p:nvSpPr>
        <p:spPr>
          <a:xfrm>
            <a:off x="617458" y="2692360"/>
            <a:ext cx="4411028" cy="551378"/>
          </a:xfrm>
          <a:prstGeom prst="rect">
            <a:avLst/>
          </a:prstGeom>
          <a:noFill/>
          <a:ln/>
        </p:spPr>
        <p:txBody>
          <a:bodyPr wrap="none" lIns="0" tIns="0" rIns="0" bIns="0" rtlCol="0" anchor="t"/>
          <a:lstStyle/>
          <a:p>
            <a:pPr marL="0" indent="0" algn="l">
              <a:lnSpc>
                <a:spcPts val="4300"/>
              </a:lnSpc>
              <a:buNone/>
            </a:pPr>
            <a:r>
              <a:rPr lang="en-US" sz="3450" dirty="0">
                <a:solidFill>
                  <a:srgbClr val="FFFFFF"/>
                </a:solidFill>
                <a:latin typeface="Roboto Medium" pitchFamily="34" charset="0"/>
                <a:ea typeface="Roboto Medium" pitchFamily="34" charset="-122"/>
                <a:cs typeface="Roboto Medium" pitchFamily="34" charset="-120"/>
              </a:rPr>
              <a:t>Load Testing Scenario</a:t>
            </a:r>
            <a:endParaRPr lang="en-US" sz="3450" dirty="0"/>
          </a:p>
        </p:txBody>
      </p:sp>
      <p:pic>
        <p:nvPicPr>
          <p:cNvPr id="4" name="Image 1" descr="preencoded.png">
            <a:extLst>
              <a:ext uri="{FF2B5EF4-FFF2-40B4-BE49-F238E27FC236}">
                <a16:creationId xmlns:a16="http://schemas.microsoft.com/office/drawing/2014/main" id="{87B3EDF8-55E7-8741-6C51-6C5A39ABEEBB}"/>
              </a:ext>
            </a:extLst>
          </p:cNvPr>
          <p:cNvPicPr>
            <a:picLocks noChangeAspect="1"/>
          </p:cNvPicPr>
          <p:nvPr/>
        </p:nvPicPr>
        <p:blipFill>
          <a:blip r:embed="rId3"/>
          <a:stretch>
            <a:fillRect/>
          </a:stretch>
        </p:blipFill>
        <p:spPr>
          <a:xfrm>
            <a:off x="617458" y="3508296"/>
            <a:ext cx="882134" cy="1058585"/>
          </a:xfrm>
          <a:prstGeom prst="rect">
            <a:avLst/>
          </a:prstGeom>
        </p:spPr>
      </p:pic>
      <p:sp>
        <p:nvSpPr>
          <p:cNvPr id="5" name="Text 1">
            <a:extLst>
              <a:ext uri="{FF2B5EF4-FFF2-40B4-BE49-F238E27FC236}">
                <a16:creationId xmlns:a16="http://schemas.microsoft.com/office/drawing/2014/main" id="{234E5C33-A61B-28D8-0692-5826E34F4D97}"/>
              </a:ext>
            </a:extLst>
          </p:cNvPr>
          <p:cNvSpPr/>
          <p:nvPr/>
        </p:nvSpPr>
        <p:spPr>
          <a:xfrm>
            <a:off x="1764149" y="3684627"/>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CFD0D8"/>
                </a:solidFill>
                <a:latin typeface="Roboto Medium" pitchFamily="34" charset="0"/>
                <a:ea typeface="Roboto Medium" pitchFamily="34" charset="-122"/>
                <a:cs typeface="Roboto Medium" pitchFamily="34" charset="-120"/>
              </a:rPr>
              <a:t>User Simulation</a:t>
            </a:r>
            <a:endParaRPr lang="en-US" sz="1700" dirty="0"/>
          </a:p>
        </p:txBody>
      </p:sp>
      <p:sp>
        <p:nvSpPr>
          <p:cNvPr id="6" name="Text 2">
            <a:extLst>
              <a:ext uri="{FF2B5EF4-FFF2-40B4-BE49-F238E27FC236}">
                <a16:creationId xmlns:a16="http://schemas.microsoft.com/office/drawing/2014/main" id="{36285DC5-52C4-9A50-F5F2-C771B37E358F}"/>
              </a:ext>
            </a:extLst>
          </p:cNvPr>
          <p:cNvSpPr/>
          <p:nvPr/>
        </p:nvSpPr>
        <p:spPr>
          <a:xfrm>
            <a:off x="1764149" y="4066103"/>
            <a:ext cx="12248793" cy="282297"/>
          </a:xfrm>
          <a:prstGeom prst="rect">
            <a:avLst/>
          </a:prstGeom>
          <a:noFill/>
          <a:ln/>
        </p:spPr>
        <p:txBody>
          <a:bodyPr wrap="none" lIns="0" tIns="0" rIns="0" bIns="0" rtlCol="0" anchor="t"/>
          <a:lstStyle/>
          <a:p>
            <a:pPr marL="0" indent="0" algn="l">
              <a:lnSpc>
                <a:spcPts val="2200"/>
              </a:lnSpc>
              <a:buNone/>
            </a:pPr>
            <a:r>
              <a:rPr lang="en-US" sz="1350" dirty="0">
                <a:solidFill>
                  <a:srgbClr val="CFD0D8"/>
                </a:solidFill>
                <a:latin typeface="Roboto" pitchFamily="34" charset="0"/>
                <a:ea typeface="Roboto" pitchFamily="34" charset="-122"/>
                <a:cs typeface="Roboto" pitchFamily="34" charset="-120"/>
              </a:rPr>
              <a:t>1,000 virtual users with gradual ramp-up over 300 seconds</a:t>
            </a:r>
            <a:endParaRPr lang="en-US" sz="1350" dirty="0"/>
          </a:p>
        </p:txBody>
      </p:sp>
      <p:pic>
        <p:nvPicPr>
          <p:cNvPr id="7" name="Image 2" descr="preencoded.png">
            <a:extLst>
              <a:ext uri="{FF2B5EF4-FFF2-40B4-BE49-F238E27FC236}">
                <a16:creationId xmlns:a16="http://schemas.microsoft.com/office/drawing/2014/main" id="{5432D035-CAAF-3E9E-122F-2A557725498C}"/>
              </a:ext>
            </a:extLst>
          </p:cNvPr>
          <p:cNvPicPr>
            <a:picLocks noChangeAspect="1"/>
          </p:cNvPicPr>
          <p:nvPr/>
        </p:nvPicPr>
        <p:blipFill>
          <a:blip r:embed="rId4"/>
          <a:stretch>
            <a:fillRect/>
          </a:stretch>
        </p:blipFill>
        <p:spPr>
          <a:xfrm>
            <a:off x="617458" y="4566880"/>
            <a:ext cx="882134" cy="1058585"/>
          </a:xfrm>
          <a:prstGeom prst="rect">
            <a:avLst/>
          </a:prstGeom>
        </p:spPr>
      </p:pic>
      <p:sp>
        <p:nvSpPr>
          <p:cNvPr id="8" name="Text 3">
            <a:extLst>
              <a:ext uri="{FF2B5EF4-FFF2-40B4-BE49-F238E27FC236}">
                <a16:creationId xmlns:a16="http://schemas.microsoft.com/office/drawing/2014/main" id="{E17BD15F-B551-37E5-AC88-2348938F346C}"/>
              </a:ext>
            </a:extLst>
          </p:cNvPr>
          <p:cNvSpPr/>
          <p:nvPr/>
        </p:nvSpPr>
        <p:spPr>
          <a:xfrm>
            <a:off x="1764149" y="4743212"/>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CFD0D8"/>
                </a:solidFill>
                <a:latin typeface="Roboto Medium" pitchFamily="34" charset="0"/>
                <a:ea typeface="Roboto Medium" pitchFamily="34" charset="-122"/>
                <a:cs typeface="Roboto Medium" pitchFamily="34" charset="-120"/>
              </a:rPr>
              <a:t>Request Timing</a:t>
            </a:r>
            <a:endParaRPr lang="en-US" sz="1700" dirty="0"/>
          </a:p>
        </p:txBody>
      </p:sp>
      <p:sp>
        <p:nvSpPr>
          <p:cNvPr id="9" name="Text 4">
            <a:extLst>
              <a:ext uri="{FF2B5EF4-FFF2-40B4-BE49-F238E27FC236}">
                <a16:creationId xmlns:a16="http://schemas.microsoft.com/office/drawing/2014/main" id="{77C4DB12-E845-7A87-F309-24AC885333A6}"/>
              </a:ext>
            </a:extLst>
          </p:cNvPr>
          <p:cNvSpPr/>
          <p:nvPr/>
        </p:nvSpPr>
        <p:spPr>
          <a:xfrm>
            <a:off x="1764149" y="5124688"/>
            <a:ext cx="12248793" cy="282297"/>
          </a:xfrm>
          <a:prstGeom prst="rect">
            <a:avLst/>
          </a:prstGeom>
          <a:noFill/>
          <a:ln/>
        </p:spPr>
        <p:txBody>
          <a:bodyPr wrap="none" lIns="0" tIns="0" rIns="0" bIns="0" rtlCol="0" anchor="t"/>
          <a:lstStyle/>
          <a:p>
            <a:pPr marL="0" indent="0" algn="l">
              <a:lnSpc>
                <a:spcPts val="2200"/>
              </a:lnSpc>
              <a:buNone/>
            </a:pPr>
            <a:r>
              <a:rPr lang="en-US" sz="1350" dirty="0">
                <a:solidFill>
                  <a:srgbClr val="CFD0D8"/>
                </a:solidFill>
                <a:latin typeface="Roboto" pitchFamily="34" charset="0"/>
                <a:ea typeface="Roboto" pitchFamily="34" charset="-122"/>
                <a:cs typeface="Roboto" pitchFamily="34" charset="-120"/>
              </a:rPr>
              <a:t>Randomized delay of 1-1.5 seconds between requests</a:t>
            </a:r>
            <a:endParaRPr lang="en-US" sz="1350" dirty="0"/>
          </a:p>
        </p:txBody>
      </p:sp>
      <p:pic>
        <p:nvPicPr>
          <p:cNvPr id="10" name="Image 3" descr="preencoded.png">
            <a:extLst>
              <a:ext uri="{FF2B5EF4-FFF2-40B4-BE49-F238E27FC236}">
                <a16:creationId xmlns:a16="http://schemas.microsoft.com/office/drawing/2014/main" id="{42FA0047-BA82-B7DF-1C1B-7BBA4F2C212F}"/>
              </a:ext>
            </a:extLst>
          </p:cNvPr>
          <p:cNvPicPr>
            <a:picLocks noChangeAspect="1"/>
          </p:cNvPicPr>
          <p:nvPr/>
        </p:nvPicPr>
        <p:blipFill>
          <a:blip r:embed="rId5"/>
          <a:stretch>
            <a:fillRect/>
          </a:stretch>
        </p:blipFill>
        <p:spPr>
          <a:xfrm>
            <a:off x="617458" y="5625465"/>
            <a:ext cx="882134" cy="1058585"/>
          </a:xfrm>
          <a:prstGeom prst="rect">
            <a:avLst/>
          </a:prstGeom>
        </p:spPr>
      </p:pic>
      <p:sp>
        <p:nvSpPr>
          <p:cNvPr id="11" name="Text 5">
            <a:extLst>
              <a:ext uri="{FF2B5EF4-FFF2-40B4-BE49-F238E27FC236}">
                <a16:creationId xmlns:a16="http://schemas.microsoft.com/office/drawing/2014/main" id="{2BB50E2D-4A62-9F0C-3A3E-FA10BEFD0480}"/>
              </a:ext>
            </a:extLst>
          </p:cNvPr>
          <p:cNvSpPr/>
          <p:nvPr/>
        </p:nvSpPr>
        <p:spPr>
          <a:xfrm>
            <a:off x="1764149" y="5801797"/>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CFD0D8"/>
                </a:solidFill>
                <a:latin typeface="Roboto Medium" pitchFamily="34" charset="0"/>
                <a:ea typeface="Roboto Medium" pitchFamily="34" charset="-122"/>
                <a:cs typeface="Roboto Medium" pitchFamily="34" charset="-120"/>
              </a:rPr>
              <a:t>Transaction Flow</a:t>
            </a:r>
            <a:endParaRPr lang="en-US" sz="1700" dirty="0"/>
          </a:p>
        </p:txBody>
      </p:sp>
      <p:sp>
        <p:nvSpPr>
          <p:cNvPr id="12" name="Text 6">
            <a:extLst>
              <a:ext uri="{FF2B5EF4-FFF2-40B4-BE49-F238E27FC236}">
                <a16:creationId xmlns:a16="http://schemas.microsoft.com/office/drawing/2014/main" id="{613895F9-E702-40F0-8610-35F06668B6C1}"/>
              </a:ext>
            </a:extLst>
          </p:cNvPr>
          <p:cNvSpPr/>
          <p:nvPr/>
        </p:nvSpPr>
        <p:spPr>
          <a:xfrm>
            <a:off x="1764149" y="6183273"/>
            <a:ext cx="12248793" cy="282297"/>
          </a:xfrm>
          <a:prstGeom prst="rect">
            <a:avLst/>
          </a:prstGeom>
          <a:noFill/>
          <a:ln/>
        </p:spPr>
        <p:txBody>
          <a:bodyPr wrap="none" lIns="0" tIns="0" rIns="0" bIns="0" rtlCol="0" anchor="t"/>
          <a:lstStyle/>
          <a:p>
            <a:pPr marL="0" indent="0" algn="l">
              <a:lnSpc>
                <a:spcPts val="2200"/>
              </a:lnSpc>
              <a:buNone/>
            </a:pPr>
            <a:r>
              <a:rPr lang="en-US" sz="1350" dirty="0">
                <a:solidFill>
                  <a:srgbClr val="CFD0D8"/>
                </a:solidFill>
                <a:latin typeface="Roboto" pitchFamily="34" charset="0"/>
                <a:ea typeface="Roboto" pitchFamily="34" charset="-122"/>
                <a:cs typeface="Roboto" pitchFamily="34" charset="-120"/>
              </a:rPr>
              <a:t>Complete banking workflow from login to logout</a:t>
            </a:r>
            <a:endParaRPr lang="en-US" sz="1350" dirty="0"/>
          </a:p>
        </p:txBody>
      </p:sp>
      <p:pic>
        <p:nvPicPr>
          <p:cNvPr id="13" name="Image 4" descr="preencoded.png">
            <a:extLst>
              <a:ext uri="{FF2B5EF4-FFF2-40B4-BE49-F238E27FC236}">
                <a16:creationId xmlns:a16="http://schemas.microsoft.com/office/drawing/2014/main" id="{BB94269A-9E28-C021-BD58-6594EB123E23}"/>
              </a:ext>
            </a:extLst>
          </p:cNvPr>
          <p:cNvPicPr>
            <a:picLocks noChangeAspect="1"/>
          </p:cNvPicPr>
          <p:nvPr/>
        </p:nvPicPr>
        <p:blipFill>
          <a:blip r:embed="rId6"/>
          <a:stretch>
            <a:fillRect/>
          </a:stretch>
        </p:blipFill>
        <p:spPr>
          <a:xfrm>
            <a:off x="617458" y="6684050"/>
            <a:ext cx="882134" cy="1058585"/>
          </a:xfrm>
          <a:prstGeom prst="rect">
            <a:avLst/>
          </a:prstGeom>
        </p:spPr>
      </p:pic>
      <p:sp>
        <p:nvSpPr>
          <p:cNvPr id="14" name="Text 7">
            <a:extLst>
              <a:ext uri="{FF2B5EF4-FFF2-40B4-BE49-F238E27FC236}">
                <a16:creationId xmlns:a16="http://schemas.microsoft.com/office/drawing/2014/main" id="{9C477DD1-13ED-876A-BA12-79E11607616E}"/>
              </a:ext>
            </a:extLst>
          </p:cNvPr>
          <p:cNvSpPr/>
          <p:nvPr/>
        </p:nvSpPr>
        <p:spPr>
          <a:xfrm>
            <a:off x="1764149" y="6860381"/>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CFD0D8"/>
                </a:solidFill>
                <a:latin typeface="Roboto Medium" pitchFamily="34" charset="0"/>
                <a:ea typeface="Roboto Medium" pitchFamily="34" charset="-122"/>
                <a:cs typeface="Roboto Medium" pitchFamily="34" charset="-120"/>
              </a:rPr>
              <a:t>Performance Metrics</a:t>
            </a:r>
            <a:endParaRPr lang="en-US" sz="1700" dirty="0"/>
          </a:p>
        </p:txBody>
      </p:sp>
      <p:sp>
        <p:nvSpPr>
          <p:cNvPr id="15" name="Text 8">
            <a:extLst>
              <a:ext uri="{FF2B5EF4-FFF2-40B4-BE49-F238E27FC236}">
                <a16:creationId xmlns:a16="http://schemas.microsoft.com/office/drawing/2014/main" id="{BD1F7680-17C6-5E22-7D39-6D45B4597F74}"/>
              </a:ext>
            </a:extLst>
          </p:cNvPr>
          <p:cNvSpPr/>
          <p:nvPr/>
        </p:nvSpPr>
        <p:spPr>
          <a:xfrm>
            <a:off x="1764149" y="7241858"/>
            <a:ext cx="12248793" cy="282297"/>
          </a:xfrm>
          <a:prstGeom prst="rect">
            <a:avLst/>
          </a:prstGeom>
          <a:noFill/>
          <a:ln/>
        </p:spPr>
        <p:txBody>
          <a:bodyPr wrap="none" lIns="0" tIns="0" rIns="0" bIns="0" rtlCol="0" anchor="t"/>
          <a:lstStyle/>
          <a:p>
            <a:pPr marL="0" indent="0" algn="l">
              <a:lnSpc>
                <a:spcPts val="2200"/>
              </a:lnSpc>
              <a:buNone/>
            </a:pPr>
            <a:r>
              <a:rPr lang="en-US" sz="1350" dirty="0">
                <a:solidFill>
                  <a:srgbClr val="CFD0D8"/>
                </a:solidFill>
                <a:latin typeface="Roboto" pitchFamily="34" charset="0"/>
                <a:ea typeface="Roboto" pitchFamily="34" charset="-122"/>
                <a:cs typeface="Roboto" pitchFamily="34" charset="-120"/>
              </a:rPr>
              <a:t>Response times, success rates, and user completion tracking</a:t>
            </a:r>
            <a:endParaRPr lang="en-US" sz="1350" dirty="0"/>
          </a:p>
        </p:txBody>
      </p:sp>
      <p:sp>
        <p:nvSpPr>
          <p:cNvPr id="16" name="Arrow: Right 15">
            <a:hlinkClick r:id="rId7"/>
            <a:extLst>
              <a:ext uri="{FF2B5EF4-FFF2-40B4-BE49-F238E27FC236}">
                <a16:creationId xmlns:a16="http://schemas.microsoft.com/office/drawing/2014/main" id="{5AEE1913-8766-CEBF-2B94-97C11FAEFE8A}"/>
              </a:ext>
            </a:extLst>
          </p:cNvPr>
          <p:cNvSpPr/>
          <p:nvPr/>
        </p:nvSpPr>
        <p:spPr>
          <a:xfrm>
            <a:off x="13337177" y="2635652"/>
            <a:ext cx="809897" cy="608086"/>
          </a:xfrm>
          <a:prstGeom prst="rightArrow">
            <a:avLst/>
          </a:prstGeom>
          <a:solidFill>
            <a:srgbClr val="00246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8" name="Image 0" descr="preencoded.png">
            <a:extLst>
              <a:ext uri="{FF2B5EF4-FFF2-40B4-BE49-F238E27FC236}">
                <a16:creationId xmlns:a16="http://schemas.microsoft.com/office/drawing/2014/main" id="{8776E03A-04F3-F93F-F13B-B6C754A99A0B}"/>
              </a:ext>
            </a:extLst>
          </p:cNvPr>
          <p:cNvPicPr>
            <a:picLocks noChangeAspect="1"/>
          </p:cNvPicPr>
          <p:nvPr/>
        </p:nvPicPr>
        <p:blipFill>
          <a:blip r:embed="rId8"/>
          <a:srcRect l="19587" r="21539"/>
          <a:stretch/>
        </p:blipFill>
        <p:spPr>
          <a:xfrm>
            <a:off x="8177349" y="2670368"/>
            <a:ext cx="4310744" cy="4001128"/>
          </a:xfrm>
          <a:prstGeom prst="rect">
            <a:avLst/>
          </a:prstGeom>
        </p:spPr>
      </p:pic>
      <p:sp>
        <p:nvSpPr>
          <p:cNvPr id="25" name="Shape 1">
            <a:extLst>
              <a:ext uri="{FF2B5EF4-FFF2-40B4-BE49-F238E27FC236}">
                <a16:creationId xmlns:a16="http://schemas.microsoft.com/office/drawing/2014/main" id="{7E615007-3252-0CA4-7650-166E5D38A91D}"/>
              </a:ext>
            </a:extLst>
          </p:cNvPr>
          <p:cNvSpPr/>
          <p:nvPr/>
        </p:nvSpPr>
        <p:spPr>
          <a:xfrm>
            <a:off x="9384149" y="6719897"/>
            <a:ext cx="153114" cy="153114"/>
          </a:xfrm>
          <a:prstGeom prst="roundRect">
            <a:avLst>
              <a:gd name="adj" fmla="val 11944"/>
            </a:avLst>
          </a:prstGeom>
          <a:solidFill>
            <a:srgbClr val="141F57"/>
          </a:solidFill>
          <a:ln/>
        </p:spPr>
      </p:sp>
      <p:sp>
        <p:nvSpPr>
          <p:cNvPr id="26" name="Text 2">
            <a:extLst>
              <a:ext uri="{FF2B5EF4-FFF2-40B4-BE49-F238E27FC236}">
                <a16:creationId xmlns:a16="http://schemas.microsoft.com/office/drawing/2014/main" id="{9AE838F8-CD0B-34E4-07A2-97A9827FB5B7}"/>
              </a:ext>
            </a:extLst>
          </p:cNvPr>
          <p:cNvSpPr/>
          <p:nvPr/>
        </p:nvSpPr>
        <p:spPr>
          <a:xfrm>
            <a:off x="9598223" y="6719897"/>
            <a:ext cx="749737" cy="153114"/>
          </a:xfrm>
          <a:prstGeom prst="rect">
            <a:avLst/>
          </a:prstGeom>
          <a:noFill/>
          <a:ln/>
        </p:spPr>
        <p:txBody>
          <a:bodyPr wrap="none" lIns="0" tIns="0" rIns="0" bIns="0" rtlCol="0" anchor="t"/>
          <a:lstStyle/>
          <a:p>
            <a:pPr marL="0" indent="0" algn="l">
              <a:lnSpc>
                <a:spcPts val="1200"/>
              </a:lnSpc>
              <a:buNone/>
            </a:pPr>
            <a:r>
              <a:rPr lang="en-US" sz="1200" dirty="0">
                <a:solidFill>
                  <a:srgbClr val="CFD0D8"/>
                </a:solidFill>
                <a:latin typeface="Roboto" pitchFamily="34" charset="0"/>
                <a:ea typeface="Roboto" pitchFamily="34" charset="-122"/>
                <a:cs typeface="Roboto" pitchFamily="34" charset="-120"/>
              </a:rPr>
              <a:t>Successful</a:t>
            </a:r>
            <a:endParaRPr lang="en-US" sz="1200" dirty="0"/>
          </a:p>
        </p:txBody>
      </p:sp>
      <p:sp>
        <p:nvSpPr>
          <p:cNvPr id="27" name="Shape 3">
            <a:extLst>
              <a:ext uri="{FF2B5EF4-FFF2-40B4-BE49-F238E27FC236}">
                <a16:creationId xmlns:a16="http://schemas.microsoft.com/office/drawing/2014/main" id="{0A3DBB8A-50B5-AE3E-3F5B-3FBFDB253B77}"/>
              </a:ext>
            </a:extLst>
          </p:cNvPr>
          <p:cNvSpPr/>
          <p:nvPr/>
        </p:nvSpPr>
        <p:spPr>
          <a:xfrm>
            <a:off x="10500360" y="6719897"/>
            <a:ext cx="153114" cy="153114"/>
          </a:xfrm>
          <a:prstGeom prst="roundRect">
            <a:avLst>
              <a:gd name="adj" fmla="val 11944"/>
            </a:avLst>
          </a:prstGeom>
          <a:solidFill>
            <a:srgbClr val="5267D6"/>
          </a:solidFill>
          <a:ln/>
        </p:spPr>
      </p:sp>
      <p:sp>
        <p:nvSpPr>
          <p:cNvPr id="28" name="Text 4">
            <a:extLst>
              <a:ext uri="{FF2B5EF4-FFF2-40B4-BE49-F238E27FC236}">
                <a16:creationId xmlns:a16="http://schemas.microsoft.com/office/drawing/2014/main" id="{E172442F-0230-673B-A8B7-F3406C8B71DA}"/>
              </a:ext>
            </a:extLst>
          </p:cNvPr>
          <p:cNvSpPr/>
          <p:nvPr/>
        </p:nvSpPr>
        <p:spPr>
          <a:xfrm>
            <a:off x="10714434" y="6719897"/>
            <a:ext cx="407432" cy="153114"/>
          </a:xfrm>
          <a:prstGeom prst="rect">
            <a:avLst/>
          </a:prstGeom>
          <a:noFill/>
          <a:ln/>
        </p:spPr>
        <p:txBody>
          <a:bodyPr wrap="none" lIns="0" tIns="0" rIns="0" bIns="0" rtlCol="0" anchor="t"/>
          <a:lstStyle/>
          <a:p>
            <a:pPr marL="0" indent="0" algn="l">
              <a:lnSpc>
                <a:spcPts val="1200"/>
              </a:lnSpc>
              <a:buNone/>
            </a:pPr>
            <a:r>
              <a:rPr lang="en-US" sz="1200" dirty="0">
                <a:solidFill>
                  <a:srgbClr val="CFD0D8"/>
                </a:solidFill>
                <a:latin typeface="Roboto" pitchFamily="34" charset="0"/>
                <a:ea typeface="Roboto" pitchFamily="34" charset="-122"/>
                <a:cs typeface="Roboto" pitchFamily="34" charset="-120"/>
              </a:rPr>
              <a:t>Failed</a:t>
            </a:r>
            <a:endParaRPr lang="en-US" sz="1200" dirty="0"/>
          </a:p>
        </p:txBody>
      </p:sp>
      <p:sp>
        <p:nvSpPr>
          <p:cNvPr id="29" name="Text 5">
            <a:extLst>
              <a:ext uri="{FF2B5EF4-FFF2-40B4-BE49-F238E27FC236}">
                <a16:creationId xmlns:a16="http://schemas.microsoft.com/office/drawing/2014/main" id="{C38D3A06-CE23-B523-060B-A244DDCBC85B}"/>
              </a:ext>
            </a:extLst>
          </p:cNvPr>
          <p:cNvSpPr/>
          <p:nvPr/>
        </p:nvSpPr>
        <p:spPr>
          <a:xfrm>
            <a:off x="6605451" y="6992425"/>
            <a:ext cx="7485018" cy="513103"/>
          </a:xfrm>
          <a:prstGeom prst="rect">
            <a:avLst/>
          </a:prstGeom>
          <a:noFill/>
          <a:ln/>
        </p:spPr>
        <p:txBody>
          <a:bodyPr wrap="none" lIns="0" tIns="0" rIns="0" bIns="0" rtlCol="0" anchor="t"/>
          <a:lstStyle/>
          <a:p>
            <a:pPr marL="0" indent="0" algn="ctr">
              <a:lnSpc>
                <a:spcPts val="1900"/>
              </a:lnSpc>
              <a:buNone/>
            </a:pPr>
            <a:r>
              <a:rPr lang="en-US" sz="1200" dirty="0">
                <a:solidFill>
                  <a:srgbClr val="CFD0D8"/>
                </a:solidFill>
                <a:latin typeface="Roboto" pitchFamily="34" charset="0"/>
                <a:ea typeface="Roboto" pitchFamily="34" charset="-122"/>
                <a:cs typeface="Roboto" pitchFamily="34" charset="-120"/>
              </a:rPr>
              <a:t>The system handled 1,000 concurrent users with a 96.7% success rate.</a:t>
            </a:r>
          </a:p>
          <a:p>
            <a:pPr marL="0" indent="0" algn="ctr">
              <a:lnSpc>
                <a:spcPts val="1900"/>
              </a:lnSpc>
              <a:buNone/>
            </a:pPr>
            <a:r>
              <a:rPr lang="en-US" sz="1200" dirty="0">
                <a:solidFill>
                  <a:srgbClr val="CFD0D8"/>
                </a:solidFill>
                <a:latin typeface="Roboto" pitchFamily="34" charset="0"/>
                <a:ea typeface="Roboto" pitchFamily="34" charset="-122"/>
                <a:cs typeface="Roboto" pitchFamily="34" charset="-120"/>
              </a:rPr>
              <a:t>Only 45 users failed to create accounts,</a:t>
            </a:r>
          </a:p>
          <a:p>
            <a:pPr marL="0" indent="0" algn="ctr">
              <a:lnSpc>
                <a:spcPts val="1900"/>
              </a:lnSpc>
              <a:buNone/>
            </a:pPr>
            <a:r>
              <a:rPr lang="en-US" sz="1200" dirty="0">
                <a:solidFill>
                  <a:srgbClr val="CFD0D8"/>
                </a:solidFill>
                <a:latin typeface="Roboto" pitchFamily="34" charset="0"/>
                <a:ea typeface="Roboto" pitchFamily="34" charset="-122"/>
                <a:cs typeface="Roboto" pitchFamily="34" charset="-120"/>
              </a:rPr>
              <a:t>while 814 users completed all transactions successfully.</a:t>
            </a:r>
            <a:endParaRPr lang="en-US" sz="1200" dirty="0"/>
          </a:p>
        </p:txBody>
      </p:sp>
    </p:spTree>
    <p:extLst>
      <p:ext uri="{BB962C8B-B14F-4D97-AF65-F5344CB8AC3E}">
        <p14:creationId xmlns:p14="http://schemas.microsoft.com/office/powerpoint/2010/main" val="90469206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259</TotalTime>
  <Words>900</Words>
  <Application>Microsoft Office PowerPoint</Application>
  <PresentationFormat>Custom</PresentationFormat>
  <Paragraphs>146</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Roboto</vt:lpstr>
      <vt:lpstr>Roboto bold</vt:lpstr>
      <vt:lpstr>Roboto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Abdelrahman Abodief</dc:creator>
  <cp:lastModifiedBy>Abdelrahman Abodief</cp:lastModifiedBy>
  <cp:revision>12</cp:revision>
  <dcterms:created xsi:type="dcterms:W3CDTF">2025-04-13T22:49:28Z</dcterms:created>
  <dcterms:modified xsi:type="dcterms:W3CDTF">2025-04-17T18:07:57Z</dcterms:modified>
</cp:coreProperties>
</file>

<file path=docProps/thumbnail.jpeg>
</file>